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57" r:id="rId3"/>
    <p:sldId id="259" r:id="rId4"/>
    <p:sldId id="341" r:id="rId5"/>
    <p:sldId id="342" r:id="rId6"/>
    <p:sldId id="377" r:id="rId7"/>
    <p:sldId id="378" r:id="rId8"/>
    <p:sldId id="379" r:id="rId9"/>
    <p:sldId id="336" r:id="rId10"/>
    <p:sldId id="332" r:id="rId11"/>
    <p:sldId id="334" r:id="rId12"/>
    <p:sldId id="335" r:id="rId13"/>
    <p:sldId id="395" r:id="rId14"/>
    <p:sldId id="396" r:id="rId15"/>
    <p:sldId id="397" r:id="rId16"/>
    <p:sldId id="346" r:id="rId17"/>
    <p:sldId id="347" r:id="rId18"/>
    <p:sldId id="348" r:id="rId19"/>
    <p:sldId id="349" r:id="rId20"/>
    <p:sldId id="351" r:id="rId21"/>
    <p:sldId id="352" r:id="rId22"/>
    <p:sldId id="353" r:id="rId23"/>
    <p:sldId id="354" r:id="rId24"/>
    <p:sldId id="355" r:id="rId25"/>
    <p:sldId id="328" r:id="rId26"/>
    <p:sldId id="356" r:id="rId27"/>
    <p:sldId id="357" r:id="rId28"/>
    <p:sldId id="358" r:id="rId29"/>
    <p:sldId id="359" r:id="rId30"/>
    <p:sldId id="360" r:id="rId31"/>
    <p:sldId id="361" r:id="rId32"/>
    <p:sldId id="382" r:id="rId33"/>
    <p:sldId id="383" r:id="rId34"/>
    <p:sldId id="391" r:id="rId35"/>
    <p:sldId id="392" r:id="rId36"/>
    <p:sldId id="393" r:id="rId37"/>
    <p:sldId id="394" r:id="rId38"/>
    <p:sldId id="384" r:id="rId39"/>
    <p:sldId id="386" r:id="rId40"/>
    <p:sldId id="387" r:id="rId41"/>
    <p:sldId id="388" r:id="rId42"/>
    <p:sldId id="389" r:id="rId43"/>
    <p:sldId id="390" r:id="rId44"/>
    <p:sldId id="385" r:id="rId45"/>
    <p:sldId id="362" r:id="rId46"/>
    <p:sldId id="363" r:id="rId47"/>
    <p:sldId id="380" r:id="rId48"/>
    <p:sldId id="364" r:id="rId49"/>
    <p:sldId id="365" r:id="rId50"/>
    <p:sldId id="367" r:id="rId51"/>
    <p:sldId id="381" r:id="rId52"/>
    <p:sldId id="369" r:id="rId53"/>
    <p:sldId id="368" r:id="rId54"/>
    <p:sldId id="371" r:id="rId55"/>
    <p:sldId id="372" r:id="rId56"/>
    <p:sldId id="373" r:id="rId57"/>
    <p:sldId id="374" r:id="rId58"/>
    <p:sldId id="375" r:id="rId59"/>
    <p:sldId id="376" r:id="rId6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yl" initials="z"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222" autoAdjust="0"/>
  </p:normalViewPr>
  <p:slideViewPr>
    <p:cSldViewPr>
      <p:cViewPr varScale="1">
        <p:scale>
          <a:sx n="72" d="100"/>
          <a:sy n="72" d="100"/>
        </p:scale>
        <p:origin x="1762"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2-13T10:58:58.546" idx="2">
    <p:pos x="10" y="1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ea typeface="宋体"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ea typeface="宋体" pitchFamily="2" charset="-122"/>
              </a:defRPr>
            </a:lvl1pPr>
          </a:lstStyle>
          <a:p>
            <a:pPr>
              <a:defRPr/>
            </a:pPr>
            <a:fld id="{D6F1BFFE-45AA-44FD-A3C8-D96748497051}" type="datetimeFigureOut">
              <a:rPr lang="zh-CN" altLang="en-US"/>
              <a:pPr>
                <a:defRPr/>
              </a:pPr>
              <a:t>2020/10/5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61427880-E096-41B2-BFFC-0D49A0F09D9B}"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aike.baidu.com/item/%E6%B5%B7%E5%9B%BE/2441053"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baike.baidu.com/item/%E6%BD%AE%E6%B1%90/8233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0A3A9EE-3D70-4B9E-BA90-1BA70C7CD144}" type="slidenum">
              <a:rPr lang="zh-CN" altLang="en-US">
                <a:solidFill>
                  <a:srgbClr val="000000"/>
                </a:solidFill>
              </a:rPr>
              <a:pPr/>
              <a:t>1</a:t>
            </a:fld>
            <a:endParaRPr lang="zh-CN"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符号法：海图上用不同形状、颜色和大小的符号表示物体或现象的位置、性质和分布范围的方法，是海图内容要素的主要表示方法</a:t>
            </a:r>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0E2242-EECA-410F-BD39-7A3E4641E012}" type="slidenum">
              <a:rPr lang="zh-CN" altLang="en-US"/>
              <a:pPr/>
              <a:t>49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9F9D224-E700-4FD8-A50D-2FB6073C0E7B}" type="slidenum">
              <a:rPr lang="zh-CN" altLang="en-US"/>
              <a:pPr/>
              <a:t>51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5A3797-43CE-4A7C-97E0-39EE2BEDA102}" type="slidenum">
              <a:rPr lang="zh-CN" altLang="en-US"/>
              <a:pPr/>
              <a:t>56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kumimoji="1" lang="zh-CN" altLang="en-US" b="1" smtClean="0">
                <a:latin typeface="宋体" panose="02010600030101010101" pitchFamily="2" charset="-122"/>
              </a:rPr>
              <a:t>陆地地图中数量最大的是地形图，它以</a:t>
            </a:r>
            <a:r>
              <a:rPr kumimoji="1" lang="zh-CN" altLang="en-US" b="1" smtClean="0">
                <a:solidFill>
                  <a:srgbClr val="FF0000"/>
                </a:solidFill>
                <a:latin typeface="宋体" panose="02010600030101010101" pitchFamily="2" charset="-122"/>
              </a:rPr>
              <a:t>地貌、土壤植被、水系、居民地、境界线和交通网</a:t>
            </a:r>
            <a:r>
              <a:rPr kumimoji="1" lang="zh-CN" altLang="en-US" b="1" smtClean="0">
                <a:latin typeface="宋体" panose="02010600030101010101" pitchFamily="2" charset="-122"/>
              </a:rPr>
              <a:t>六大要素为主要内容。</a:t>
            </a:r>
            <a:endParaRPr kumimoji="1" lang="en-US" altLang="zh-CN" b="1" smtClean="0">
              <a:latin typeface="宋体" panose="02010600030101010101" pitchFamily="2" charset="-122"/>
            </a:endParaRPr>
          </a:p>
          <a:p>
            <a:endParaRPr lang="zh-CN" altLang="en-US" smtClean="0"/>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2E63A93-C73E-4B99-8A80-257E3A1EED9F}" type="slidenum">
              <a:rPr lang="zh-CN" altLang="en-US"/>
              <a:pPr/>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6D12E202-CCFC-45A0-B392-E605FDE6E979}" type="slidenum">
              <a:rPr lang="zh-CN" altLang="en-US"/>
              <a:pPr/>
              <a:t>11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对景图作为陆地和海上物标与船舶相对位置的缩影，可以有效地帮助航海人员辨别复杂海区目标相对位置、识别航向水道和转向目标，从而保证船舶的航行安全。</a:t>
            </a:r>
          </a:p>
          <a:p>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潮信表是</a:t>
            </a:r>
            <a:r>
              <a:rPr lang="zh-CN" altLang="en-US" sz="1200" b="0" i="0" u="none" strike="noStrike" kern="1200" dirty="0" smtClean="0">
                <a:solidFill>
                  <a:schemeClr val="tx1"/>
                </a:solidFill>
                <a:effectLst/>
                <a:latin typeface="+mn-lt"/>
                <a:ea typeface="+mn-ea"/>
                <a:cs typeface="+mn-cs"/>
                <a:hlinkClick r:id="rId3"/>
              </a:rPr>
              <a:t>海图</a:t>
            </a:r>
            <a:r>
              <a:rPr lang="zh-CN" altLang="en-US" sz="1200" b="0" i="0" kern="1200" dirty="0" smtClean="0">
                <a:solidFill>
                  <a:schemeClr val="tx1"/>
                </a:solidFill>
                <a:effectLst/>
                <a:latin typeface="+mn-lt"/>
                <a:ea typeface="+mn-ea"/>
                <a:cs typeface="+mn-cs"/>
              </a:rPr>
              <a:t>配置的重要要素，提供港站</a:t>
            </a:r>
            <a:r>
              <a:rPr lang="zh-CN" altLang="en-US" sz="1200" b="0" i="0" u="none" strike="noStrike" kern="1200" dirty="0" smtClean="0">
                <a:solidFill>
                  <a:schemeClr val="tx1"/>
                </a:solidFill>
                <a:effectLst/>
                <a:latin typeface="+mn-lt"/>
                <a:ea typeface="+mn-ea"/>
                <a:cs typeface="+mn-cs"/>
                <a:hlinkClick r:id="rId4"/>
              </a:rPr>
              <a:t>潮汐</a:t>
            </a:r>
            <a:r>
              <a:rPr lang="zh-CN" altLang="en-US" sz="1200" b="0" i="0" kern="1200" dirty="0" smtClean="0">
                <a:solidFill>
                  <a:schemeClr val="tx1"/>
                </a:solidFill>
                <a:effectLst/>
                <a:latin typeface="+mn-lt"/>
                <a:ea typeface="+mn-ea"/>
                <a:cs typeface="+mn-cs"/>
              </a:rPr>
              <a:t>的基本特征。航海人员使用潮信表可以概略地推算航行海区的潮汐涨落变化情况，并与最新版海图水深配合，求算当时该地海水的实时水深。利用航行路线中潮汐的变化和船舶的动态吃水深度，计划和调整进出港时间或候潮进出港，可以实现航道通航效益的最大化。</a:t>
            </a:r>
            <a:endParaRPr lang="zh-CN" altLang="en-US" dirty="0" smtClean="0"/>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FAD67C5-3105-4816-8302-7BFC8BE5B38E}" type="slidenum">
              <a:rPr lang="zh-CN" altLang="en-US"/>
              <a:pPr/>
              <a:t>12</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eaLnBrk="0" hangingPunct="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eaLnBrk="0" hangingPunct="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eaLnBrk="1" hangingPunct="1">
              <a:spcBef>
                <a:spcPct val="0"/>
              </a:spcBef>
            </a:pPr>
            <a:fld id="{EB5284DD-671A-419F-A809-A09D7BE73D85}" type="slidenum">
              <a:rPr lang="zh-CN" altLang="en-US"/>
              <a:pPr eaLnBrk="1" hangingPunct="1">
                <a:spcBef>
                  <a:spcPct val="0"/>
                </a:spcBef>
              </a:pPr>
              <a:t>14</a:t>
            </a:fld>
            <a:endParaRPr lang="zh-CN" altLang="en-US"/>
          </a:p>
        </p:txBody>
      </p:sp>
    </p:spTree>
    <p:extLst>
      <p:ext uri="{BB962C8B-B14F-4D97-AF65-F5344CB8AC3E}">
        <p14:creationId xmlns:p14="http://schemas.microsoft.com/office/powerpoint/2010/main" val="255152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C540E1A-827F-4229-A175-BA801F903387}" type="slidenum">
              <a:rPr lang="zh-CN" altLang="en-US"/>
              <a:pPr/>
              <a:t>21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9399F37-343A-4E4E-A67D-594E22CA5CD1}" type="slidenum">
              <a:rPr lang="zh-CN" altLang="en-US"/>
              <a:pPr/>
              <a:t>38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测深图，</a:t>
            </a:r>
            <a:endParaRPr lang="en-US" altLang="zh-CN" smtClean="0"/>
          </a:p>
          <a:p>
            <a:r>
              <a:rPr lang="zh-CN" altLang="en-US" smtClean="0"/>
              <a:t>黄海南部所在</a:t>
            </a:r>
            <a:r>
              <a:rPr lang="en-US" altLang="zh-CN" smtClean="0"/>
              <a:t>1</a:t>
            </a:r>
            <a:r>
              <a:rPr lang="zh-CN" altLang="en-US" smtClean="0"/>
              <a:t>：</a:t>
            </a:r>
            <a:r>
              <a:rPr lang="en-US" altLang="zh-CN" smtClean="0"/>
              <a:t>100</a:t>
            </a:r>
            <a:r>
              <a:rPr lang="zh-CN" altLang="en-US" smtClean="0"/>
              <a:t>万图的编号为</a:t>
            </a:r>
            <a:r>
              <a:rPr lang="en-US" altLang="zh-CN" smtClean="0"/>
              <a:t>B1306</a:t>
            </a:r>
            <a:endParaRPr lang="zh-CN" altLang="en-US" smtClean="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7CF630D-FCB5-43E9-9183-544C234D3C55}" type="slidenum">
              <a:rPr lang="zh-CN" altLang="en-US"/>
              <a:pPr/>
              <a:t>39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C7DA9E-693B-4822-9DC2-7C7B9F4D4C25}" type="slidenum">
              <a:rPr lang="zh-CN" altLang="en-US"/>
              <a:pPr/>
              <a:t>48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atin typeface="华文楷体" pitchFamily="2" charset="-122"/>
                <a:ea typeface="华文楷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楷体" pitchFamily="2" charset="-122"/>
                <a:ea typeface="华文楷体"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EC3DC43E-0C39-498D-BFC8-B207F775FD7E}" type="datetimeFigureOut">
              <a:rPr lang="zh-CN" altLang="en-US"/>
              <a:pPr>
                <a:defRPr/>
              </a:pPr>
              <a:t>2020/10/5</a:t>
            </a:fld>
            <a:endParaRPr lang="zh-CN" altLang="en-US"/>
          </a:p>
        </p:txBody>
      </p:sp>
    </p:spTree>
    <p:extLst>
      <p:ext uri="{BB962C8B-B14F-4D97-AF65-F5344CB8AC3E}">
        <p14:creationId xmlns:p14="http://schemas.microsoft.com/office/powerpoint/2010/main" val="238624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B403EF04-EA0E-4106-BC4C-64261DBC3B89}" type="datetimeFigureOut">
              <a:rPr lang="zh-CN" altLang="en-US"/>
              <a:pPr>
                <a:defRPr/>
              </a:pPr>
              <a:t>2020/10/5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1D4A8433-B214-44EB-92FA-6CACA20105FC}" type="slidenum">
              <a:rPr lang="zh-CN" altLang="en-US"/>
              <a:pPr/>
              <a:t>‹#›</a:t>
            </a:fld>
            <a:endParaRPr lang="zh-CN" altLang="en-US"/>
          </a:p>
        </p:txBody>
      </p:sp>
    </p:spTree>
    <p:extLst>
      <p:ext uri="{BB962C8B-B14F-4D97-AF65-F5344CB8AC3E}">
        <p14:creationId xmlns:p14="http://schemas.microsoft.com/office/powerpoint/2010/main" val="1785389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AD4BECC4-7797-445D-B73E-17A945DAC815}" type="datetimeFigureOut">
              <a:rPr lang="zh-CN" altLang="en-US"/>
              <a:pPr>
                <a:defRPr/>
              </a:pPr>
              <a:t>2020/10/5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DD0AE0DA-3F9A-4E9E-95AE-4309A86402BE}" type="slidenum">
              <a:rPr lang="zh-CN" altLang="en-US"/>
              <a:pPr/>
              <a:t>‹#›</a:t>
            </a:fld>
            <a:endParaRPr lang="zh-CN" altLang="en-US"/>
          </a:p>
        </p:txBody>
      </p:sp>
    </p:spTree>
    <p:extLst>
      <p:ext uri="{BB962C8B-B14F-4D97-AF65-F5344CB8AC3E}">
        <p14:creationId xmlns:p14="http://schemas.microsoft.com/office/powerpoint/2010/main" val="1422895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99592" y="1052736"/>
            <a:ext cx="7992888" cy="5544616"/>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759551401"/>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6"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D01C6D99-B0B5-4639-93D8-6B72A31EB524}" type="slidenum">
              <a:rPr lang="en-US" altLang="zh-CN"/>
              <a:pPr/>
              <a:t>‹#›</a:t>
            </a:fld>
            <a:endParaRPr lang="en-US" altLang="zh-CN"/>
          </a:p>
        </p:txBody>
      </p:sp>
    </p:spTree>
    <p:extLst>
      <p:ext uri="{BB962C8B-B14F-4D97-AF65-F5344CB8AC3E}">
        <p14:creationId xmlns:p14="http://schemas.microsoft.com/office/powerpoint/2010/main" val="2430344987"/>
      </p:ext>
    </p:extLst>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7526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910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8"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83732EA5-FD36-4258-BD57-6031E03B6481}" type="slidenum">
              <a:rPr lang="en-US" altLang="zh-CN"/>
              <a:pPr/>
              <a:t>‹#›</a:t>
            </a:fld>
            <a:endParaRPr lang="en-US" altLang="zh-CN"/>
          </a:p>
        </p:txBody>
      </p:sp>
    </p:spTree>
    <p:extLst>
      <p:ext uri="{BB962C8B-B14F-4D97-AF65-F5344CB8AC3E}">
        <p14:creationId xmlns:p14="http://schemas.microsoft.com/office/powerpoint/2010/main" val="3173400285"/>
      </p:ext>
    </p:extLst>
  </p:cSld>
  <p:clrMapOvr>
    <a:masterClrMapping/>
  </p:clrMapOvr>
  <p:transition spd="slow">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ps">
    <p:spTree>
      <p:nvGrpSpPr>
        <p:cNvPr id="1" name=""/>
        <p:cNvGrpSpPr/>
        <p:nvPr/>
      </p:nvGrpSpPr>
      <p:grpSpPr>
        <a:xfrm>
          <a:off x="0" y="0"/>
          <a:ext cx="0" cy="0"/>
          <a:chOff x="0" y="0"/>
          <a:chExt cx="0" cy="0"/>
        </a:xfrm>
      </p:grpSpPr>
      <p:sp>
        <p:nvSpPr>
          <p:cNvPr id="4" name="灯片编号占位符 5"/>
          <p:cNvSpPr txBox="1">
            <a:spLocks/>
          </p:cNvSpPr>
          <p:nvPr userDrawn="1"/>
        </p:nvSpPr>
        <p:spPr>
          <a:xfrm>
            <a:off x="8459788" y="6381750"/>
            <a:ext cx="684212" cy="476250"/>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9DA8E56-4810-4903-A51A-03A442AC606F}" type="slidenum">
              <a:rPr lang="en-US" altLang="zh-CN">
                <a:solidFill>
                  <a:srgbClr val="000000"/>
                </a:solidFill>
              </a:rPr>
              <a:pPr eaLnBrk="1" hangingPunct="1"/>
              <a:t>‹#›</a:t>
            </a:fld>
            <a:endParaRPr lang="en-US" altLang="zh-CN">
              <a:solidFill>
                <a:srgbClr val="000000"/>
              </a:solidFill>
            </a:endParaRPr>
          </a:p>
        </p:txBody>
      </p:sp>
      <p:sp>
        <p:nvSpPr>
          <p:cNvPr id="2" name="标题 1"/>
          <p:cNvSpPr>
            <a:spLocks noGrp="1"/>
          </p:cNvSpPr>
          <p:nvPr>
            <p:ph type="title"/>
          </p:nvPr>
        </p:nvSpPr>
        <p:spPr/>
        <p:txBody>
          <a:bodyPr/>
          <a:lstStyle>
            <a:lvl1pPr>
              <a:defRPr b="1"/>
            </a:lvl1pPr>
          </a:lstStyle>
          <a:p>
            <a:r>
              <a:rPr lang="zh-CN" altLang="en-US" dirty="0" smtClean="0"/>
              <a:t>单击此处编辑母版标题样式</a:t>
            </a:r>
            <a:endParaRPr lang="zh-CN" altLang="en-US" dirty="0"/>
          </a:p>
        </p:txBody>
      </p:sp>
      <p:sp>
        <p:nvSpPr>
          <p:cNvPr id="3" name="文本占位符 2"/>
          <p:cNvSpPr>
            <a:spLocks noGrp="1"/>
          </p:cNvSpPr>
          <p:nvPr>
            <p:ph idx="1"/>
          </p:nvPr>
        </p:nvSpPr>
        <p:spPr bwMode="auto">
          <a:xfrm>
            <a:off x="899592" y="1052736"/>
            <a:ext cx="799288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lvl1pPr>
            <a:lvl2pPr marL="804863" indent="-347663">
              <a:buFont typeface="Wingdings 2" pitchFamily="18" charset="2"/>
              <a:buChar char=""/>
              <a:defRPr>
                <a:solidFill>
                  <a:schemeClr val="tx2">
                    <a:lumMod val="50000"/>
                  </a:schemeClr>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270974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A68A9B00-CAA1-4E4E-9FB4-2AF9684F96AC}" type="datetimeFigureOut">
              <a:rPr lang="zh-CN" altLang="en-US"/>
              <a:pPr>
                <a:defRPr/>
              </a:pPr>
              <a:t>2020/10/5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44BC68E5-E7C6-4967-B180-B60889C700DC}" type="slidenum">
              <a:rPr lang="zh-CN" altLang="en-US"/>
              <a:pPr/>
              <a:t>‹#›</a:t>
            </a:fld>
            <a:endParaRPr lang="zh-CN" altLang="en-US"/>
          </a:p>
        </p:txBody>
      </p:sp>
    </p:spTree>
    <p:extLst>
      <p:ext uri="{BB962C8B-B14F-4D97-AF65-F5344CB8AC3E}">
        <p14:creationId xmlns:p14="http://schemas.microsoft.com/office/powerpoint/2010/main" val="3341520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790643EE-404E-4854-A931-524760146EDA}" type="datetimeFigureOut">
              <a:rPr lang="zh-CN" altLang="en-US"/>
              <a:pPr>
                <a:defRPr/>
              </a:pPr>
              <a:t>2020/10/5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B37BD47D-1430-4418-99BD-40D3C56E9938}" type="slidenum">
              <a:rPr lang="zh-CN" altLang="en-US"/>
              <a:pPr/>
              <a:t>‹#›</a:t>
            </a:fld>
            <a:endParaRPr lang="zh-CN" altLang="en-US"/>
          </a:p>
        </p:txBody>
      </p:sp>
    </p:spTree>
    <p:extLst>
      <p:ext uri="{BB962C8B-B14F-4D97-AF65-F5344CB8AC3E}">
        <p14:creationId xmlns:p14="http://schemas.microsoft.com/office/powerpoint/2010/main" val="403368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E2C5E906-1CA2-424C-9B60-A6A8FD44EA2A}" type="datetimeFigureOut">
              <a:rPr lang="zh-CN" altLang="en-US"/>
              <a:pPr>
                <a:defRPr/>
              </a:pPr>
              <a:t>2020/10/5</a:t>
            </a:fld>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11B7EB04-2A14-4805-B735-26D3F6BFD6C8}" type="slidenum">
              <a:rPr lang="zh-CN" altLang="en-US"/>
              <a:pPr/>
              <a:t>‹#›</a:t>
            </a:fld>
            <a:endParaRPr lang="zh-CN" altLang="en-US"/>
          </a:p>
        </p:txBody>
      </p:sp>
    </p:spTree>
    <p:extLst>
      <p:ext uri="{BB962C8B-B14F-4D97-AF65-F5344CB8AC3E}">
        <p14:creationId xmlns:p14="http://schemas.microsoft.com/office/powerpoint/2010/main" val="2164576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32AD00E3-A80A-4B5F-95B0-CCD90CE25CC1}" type="datetimeFigureOut">
              <a:rPr lang="zh-CN" altLang="en-US"/>
              <a:pPr>
                <a:defRPr/>
              </a:pPr>
              <a:t>2020/10/5</a:t>
            </a:fld>
            <a:endParaRPr lang="zh-CN" altLang="en-US"/>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9E5C6A51-2B73-401E-BB0C-DD10C82E4612}" type="slidenum">
              <a:rPr lang="zh-CN" altLang="en-US"/>
              <a:pPr/>
              <a:t>‹#›</a:t>
            </a:fld>
            <a:endParaRPr lang="zh-CN" altLang="en-US"/>
          </a:p>
        </p:txBody>
      </p:sp>
    </p:spTree>
    <p:extLst>
      <p:ext uri="{BB962C8B-B14F-4D97-AF65-F5344CB8AC3E}">
        <p14:creationId xmlns:p14="http://schemas.microsoft.com/office/powerpoint/2010/main" val="66532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0E11EBFD-DD5E-4540-A35E-1EEE2503C35B}" type="datetimeFigureOut">
              <a:rPr lang="zh-CN" altLang="en-US"/>
              <a:pPr>
                <a:defRPr/>
              </a:pPr>
              <a:t>2020/10/5</a:t>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F44012C9-FE26-47C6-9032-611D2A073952}" type="slidenum">
              <a:rPr lang="zh-CN" altLang="en-US"/>
              <a:pPr/>
              <a:t>‹#›</a:t>
            </a:fld>
            <a:endParaRPr lang="zh-CN" altLang="en-US"/>
          </a:p>
        </p:txBody>
      </p:sp>
    </p:spTree>
    <p:extLst>
      <p:ext uri="{BB962C8B-B14F-4D97-AF65-F5344CB8AC3E}">
        <p14:creationId xmlns:p14="http://schemas.microsoft.com/office/powerpoint/2010/main" val="379228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E20EFCB7-8EC4-4825-A3E8-214D51FAFB13}" type="datetimeFigureOut">
              <a:rPr lang="zh-CN" altLang="en-US"/>
              <a:pPr>
                <a:defRPr/>
              </a:pPr>
              <a:t>2020/10/5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8BFCACA2-1909-48AA-9C8F-33B2CE94895A}" type="slidenum">
              <a:rPr lang="zh-CN" altLang="en-US"/>
              <a:pPr/>
              <a:t>‹#›</a:t>
            </a:fld>
            <a:endParaRPr lang="zh-CN" altLang="en-US"/>
          </a:p>
        </p:txBody>
      </p:sp>
    </p:spTree>
    <p:extLst>
      <p:ext uri="{BB962C8B-B14F-4D97-AF65-F5344CB8AC3E}">
        <p14:creationId xmlns:p14="http://schemas.microsoft.com/office/powerpoint/2010/main" val="2433778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2EEB03D6-0193-4A45-85E1-0EFA5B8B0D33}" type="datetimeFigureOut">
              <a:rPr lang="zh-CN" altLang="en-US"/>
              <a:pPr>
                <a:defRPr/>
              </a:pPr>
              <a:t>2020/10/5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fld id="{7AAA9233-3D6C-456B-B3F9-B08903ECA6CF}" type="slidenum">
              <a:rPr lang="zh-CN" altLang="en-US"/>
              <a:pPr/>
              <a:t>‹#›</a:t>
            </a:fld>
            <a:endParaRPr lang="zh-CN" altLang="en-US"/>
          </a:p>
        </p:txBody>
      </p:sp>
    </p:spTree>
    <p:extLst>
      <p:ext uri="{BB962C8B-B14F-4D97-AF65-F5344CB8AC3E}">
        <p14:creationId xmlns:p14="http://schemas.microsoft.com/office/powerpoint/2010/main" val="350276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052513"/>
            <a:ext cx="822960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Times New Roman" pitchFamily="18" charset="0"/>
          <a:ea typeface="华文新魏" pitchFamily="2" charset="-122"/>
        </a:defRPr>
      </a:lvl2pPr>
      <a:lvl3pPr algn="l" rtl="0" eaLnBrk="0" fontAlgn="base" hangingPunct="0">
        <a:spcBef>
          <a:spcPct val="0"/>
        </a:spcBef>
        <a:spcAft>
          <a:spcPct val="0"/>
        </a:spcAft>
        <a:defRPr sz="4000">
          <a:solidFill>
            <a:schemeClr val="tx1"/>
          </a:solidFill>
          <a:latin typeface="Times New Roman" pitchFamily="18" charset="0"/>
          <a:ea typeface="华文新魏" pitchFamily="2" charset="-122"/>
        </a:defRPr>
      </a:lvl3pPr>
      <a:lvl4pPr algn="l" rtl="0" eaLnBrk="0" fontAlgn="base" hangingPunct="0">
        <a:spcBef>
          <a:spcPct val="0"/>
        </a:spcBef>
        <a:spcAft>
          <a:spcPct val="0"/>
        </a:spcAft>
        <a:defRPr sz="4000">
          <a:solidFill>
            <a:schemeClr val="tx1"/>
          </a:solidFill>
          <a:latin typeface="Times New Roman" pitchFamily="18" charset="0"/>
          <a:ea typeface="华文新魏" pitchFamily="2" charset="-122"/>
        </a:defRPr>
      </a:lvl4pPr>
      <a:lvl5pPr algn="l" rtl="0" eaLnBrk="0" fontAlgn="base" hangingPunct="0">
        <a:spcBef>
          <a:spcPct val="0"/>
        </a:spcBef>
        <a:spcAft>
          <a:spcPct val="0"/>
        </a:spcAft>
        <a:defRPr sz="4000">
          <a:solidFill>
            <a:schemeClr val="tx1"/>
          </a:solidFill>
          <a:latin typeface="Times New Roman" pitchFamily="18" charset="0"/>
          <a:ea typeface="华文新魏"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452438" indent="-452438" algn="l" rtl="0" eaLnBrk="0" fontAlgn="base" hangingPunct="0">
        <a:spcBef>
          <a:spcPct val="20000"/>
        </a:spcBef>
        <a:spcAft>
          <a:spcPct val="0"/>
        </a:spcAft>
        <a:buClr>
          <a:srgbClr val="215968"/>
        </a:buClr>
        <a:buFont typeface="Wingdings" panose="05000000000000000000" pitchFamily="2" charset="2"/>
        <a:buChar char="v"/>
        <a:defRPr sz="2800" kern="1200">
          <a:solidFill>
            <a:srgbClr val="254061"/>
          </a:solidFill>
          <a:latin typeface="+mn-lt"/>
          <a:ea typeface="+mn-ea"/>
          <a:cs typeface="+mn-cs"/>
        </a:defRPr>
      </a:lvl1pPr>
      <a:lvl2pPr marL="804863" indent="-347663" algn="l" rtl="0" eaLnBrk="0" fontAlgn="base" hangingPunct="0">
        <a:spcBef>
          <a:spcPct val="20000"/>
        </a:spcBef>
        <a:spcAft>
          <a:spcPct val="0"/>
        </a:spcAft>
        <a:buClr>
          <a:srgbClr val="31859C"/>
        </a:buClr>
        <a:buFont typeface="Wingdings 2" panose="05020102010507070707" pitchFamily="18" charset="2"/>
        <a:buChar char=""/>
        <a:defRPr sz="2400" kern="1200">
          <a:solidFill>
            <a:srgbClr val="254061"/>
          </a:solidFill>
          <a:latin typeface="+mn-lt"/>
          <a:ea typeface="+mn-ea"/>
          <a:cs typeface="+mn-cs"/>
        </a:defRPr>
      </a:lvl2pPr>
      <a:lvl3pPr marL="1255713" indent="-341313" algn="l" rtl="0" eaLnBrk="0" fontAlgn="base" hangingPunct="0">
        <a:spcBef>
          <a:spcPct val="20000"/>
        </a:spcBef>
        <a:spcAft>
          <a:spcPct val="0"/>
        </a:spcAft>
        <a:buClr>
          <a:srgbClr val="31859C"/>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215968"/>
        </a:buClr>
        <a:buFont typeface="Wingdings 2" panose="05020102010507070707" pitchFamily="18" charset="2"/>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audio" Target="../media/audio2.wav"/></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6386" name="标题 1"/>
          <p:cNvSpPr>
            <a:spLocks noGrp="1"/>
          </p:cNvSpPr>
          <p:nvPr>
            <p:ph type="ctrTitle"/>
          </p:nvPr>
        </p:nvSpPr>
        <p:spPr/>
        <p:txBody>
          <a:bodyPr/>
          <a:lstStyle/>
          <a:p>
            <a:pPr algn="ctr" eaLnBrk="1" hangingPunct="1"/>
            <a:r>
              <a:rPr lang="zh-CN" altLang="en-US" sz="7200" b="1" smtClean="0">
                <a:solidFill>
                  <a:srgbClr val="FFFF00"/>
                </a:solidFill>
              </a:rPr>
              <a:t>海洋测绘</a:t>
            </a:r>
          </a:p>
        </p:txBody>
      </p:sp>
      <p:sp>
        <p:nvSpPr>
          <p:cNvPr id="16387" name="副标题 2"/>
          <p:cNvSpPr>
            <a:spLocks noGrp="1"/>
          </p:cNvSpPr>
          <p:nvPr>
            <p:ph type="subTitle" idx="1"/>
          </p:nvPr>
        </p:nvSpPr>
        <p:spPr/>
        <p:txBody>
          <a:bodyPr/>
          <a:lstStyle/>
          <a:p>
            <a:pPr eaLnBrk="1" hangingPunct="1"/>
            <a:r>
              <a:rPr lang="zh-CN" altLang="en-US" sz="3200" b="1" smtClean="0">
                <a:solidFill>
                  <a:srgbClr val="FFFF00"/>
                </a:solidFill>
              </a:rPr>
              <a:t>主讲：郑艳丽</a:t>
            </a:r>
          </a:p>
        </p:txBody>
      </p:sp>
    </p:spTree>
  </p:cSld>
  <p:clrMapOvr>
    <a:masterClrMapping/>
  </p:clrMapOvr>
  <p:transition spd="slow" advTm="18825"/>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latin typeface="华文细黑" pitchFamily="2" charset="-122"/>
              </a:rPr>
              <a:t>（</a:t>
            </a:r>
            <a:r>
              <a:rPr lang="zh-CN" altLang="en-US" dirty="0">
                <a:latin typeface="华文细黑" pitchFamily="2" charset="-122"/>
              </a:rPr>
              <a:t>一</a:t>
            </a:r>
            <a:r>
              <a:rPr lang="zh-CN" altLang="en-US" dirty="0" smtClean="0">
                <a:latin typeface="华文细黑" pitchFamily="2" charset="-122"/>
              </a:rPr>
              <a:t>）数学要素</a:t>
            </a:r>
          </a:p>
          <a:p>
            <a:pPr marL="0" indent="0">
              <a:lnSpc>
                <a:spcPct val="150000"/>
              </a:lnSpc>
              <a:buFont typeface="Wingdings" panose="05000000000000000000" pitchFamily="2" charset="2"/>
              <a:buNone/>
              <a:defRPr/>
            </a:pPr>
            <a:r>
              <a:rPr lang="zh-CN" altLang="en-US" dirty="0" smtClean="0">
                <a:latin typeface="华文细黑" pitchFamily="2" charset="-122"/>
              </a:rPr>
              <a:t>　</a:t>
            </a:r>
            <a:r>
              <a:rPr lang="zh-CN" altLang="en-US" sz="2400" dirty="0" smtClean="0">
                <a:latin typeface="华文细黑" pitchFamily="2" charset="-122"/>
              </a:rPr>
              <a:t>　数学要素是建立海图空间模型的数学基础，是海图内容中非常重要的要素，包括</a:t>
            </a:r>
            <a:r>
              <a:rPr lang="zh-CN" altLang="en-US" sz="2400" dirty="0" smtClean="0">
                <a:solidFill>
                  <a:srgbClr val="FF0000"/>
                </a:solidFill>
                <a:latin typeface="华文细黑" pitchFamily="2" charset="-122"/>
              </a:rPr>
              <a:t>海图投影</a:t>
            </a:r>
            <a:r>
              <a:rPr lang="zh-CN" altLang="en-US" sz="2400" dirty="0" smtClean="0">
                <a:latin typeface="华文细黑" pitchFamily="2" charset="-122"/>
              </a:rPr>
              <a:t>及与之有关的</a:t>
            </a:r>
            <a:r>
              <a:rPr lang="zh-CN" altLang="en-US" sz="2400" dirty="0" smtClean="0">
                <a:solidFill>
                  <a:srgbClr val="FF0000"/>
                </a:solidFill>
                <a:latin typeface="华文细黑" pitchFamily="2" charset="-122"/>
              </a:rPr>
              <a:t>坐标网</a:t>
            </a:r>
            <a:r>
              <a:rPr lang="zh-CN" altLang="en-US" sz="2400" dirty="0" smtClean="0">
                <a:latin typeface="华文细黑" pitchFamily="2" charset="-122"/>
              </a:rPr>
              <a:t>、</a:t>
            </a:r>
            <a:r>
              <a:rPr lang="zh-CN" altLang="en-US" sz="2400" dirty="0" smtClean="0">
                <a:solidFill>
                  <a:srgbClr val="FF0000"/>
                </a:solidFill>
                <a:latin typeface="华文细黑" pitchFamily="2" charset="-122"/>
              </a:rPr>
              <a:t>基准面</a:t>
            </a:r>
            <a:r>
              <a:rPr lang="zh-CN" altLang="en-US" sz="2400" dirty="0" smtClean="0">
                <a:latin typeface="华文细黑" pitchFamily="2" charset="-122"/>
              </a:rPr>
              <a:t>、</a:t>
            </a:r>
            <a:r>
              <a:rPr lang="zh-CN" altLang="en-US" sz="2400" dirty="0" smtClean="0">
                <a:solidFill>
                  <a:srgbClr val="FF0000"/>
                </a:solidFill>
                <a:latin typeface="华文细黑" pitchFamily="2" charset="-122"/>
              </a:rPr>
              <a:t>比例尺</a:t>
            </a:r>
            <a:r>
              <a:rPr lang="zh-CN" altLang="en-US" sz="2400" dirty="0" smtClean="0">
                <a:latin typeface="华文细黑" pitchFamily="2" charset="-122"/>
              </a:rPr>
              <a:t>及</a:t>
            </a:r>
            <a:r>
              <a:rPr lang="zh-CN" altLang="en-US" sz="2400" dirty="0" smtClean="0">
                <a:solidFill>
                  <a:srgbClr val="FF0000"/>
                </a:solidFill>
                <a:latin typeface="华文细黑" pitchFamily="2" charset="-122"/>
              </a:rPr>
              <a:t>大地控制网</a:t>
            </a:r>
            <a:r>
              <a:rPr lang="zh-CN" altLang="en-US" sz="2400" dirty="0" smtClean="0">
                <a:latin typeface="华文细黑" pitchFamily="2" charset="-122"/>
              </a:rPr>
              <a:t>。</a:t>
            </a:r>
          </a:p>
          <a:p>
            <a:pPr>
              <a:defRPr/>
            </a:pPr>
            <a:endParaRPr lang="zh-CN" altLang="en-US" dirty="0">
              <a:latin typeface="华文细黑" pitchFamily="2" charset="-122"/>
            </a:endParaRPr>
          </a:p>
        </p:txBody>
      </p:sp>
      <p:sp>
        <p:nvSpPr>
          <p:cNvPr id="2560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F69539D8-F5AB-4EED-8FA4-A2EB816E5DD2}" type="slidenum">
              <a:rPr lang="en-US" altLang="zh-CN">
                <a:solidFill>
                  <a:srgbClr val="000000"/>
                </a:solidFill>
              </a:rPr>
              <a:pPr eaLnBrk="1" hangingPunct="1"/>
              <a:t>10</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latin typeface="华文细黑" pitchFamily="2" charset="-122"/>
              </a:rPr>
              <a:t>（二）图形要素</a:t>
            </a:r>
          </a:p>
          <a:p>
            <a:pPr marL="0" indent="0">
              <a:lnSpc>
                <a:spcPct val="150000"/>
              </a:lnSpc>
              <a:buFont typeface="Wingdings" panose="05000000000000000000" pitchFamily="2" charset="2"/>
              <a:buNone/>
              <a:defRPr/>
            </a:pPr>
            <a:r>
              <a:rPr lang="zh-CN" altLang="en-US" dirty="0" smtClean="0">
                <a:latin typeface="华文细黑" pitchFamily="2" charset="-122"/>
              </a:rPr>
              <a:t>　　</a:t>
            </a:r>
            <a:r>
              <a:rPr lang="zh-CN" altLang="en-US" sz="2400" dirty="0" smtClean="0">
                <a:latin typeface="华文细黑" pitchFamily="2" charset="-122"/>
              </a:rPr>
              <a:t>海图图形要素是借助专门制定的</a:t>
            </a:r>
            <a:r>
              <a:rPr lang="zh-CN" altLang="en-US" sz="2400" dirty="0" smtClean="0">
                <a:solidFill>
                  <a:srgbClr val="FF0000"/>
                </a:solidFill>
                <a:latin typeface="华文细黑" pitchFamily="2" charset="-122"/>
              </a:rPr>
              <a:t>海图符号系统</a:t>
            </a:r>
            <a:r>
              <a:rPr lang="zh-CN" altLang="en-US" sz="2400" dirty="0">
                <a:latin typeface="华文细黑" pitchFamily="2" charset="-122"/>
              </a:rPr>
              <a:t>和</a:t>
            </a:r>
            <a:r>
              <a:rPr lang="zh-CN" altLang="en-US" sz="2400" dirty="0" smtClean="0">
                <a:solidFill>
                  <a:srgbClr val="FF0000"/>
                </a:solidFill>
                <a:latin typeface="华文细黑" pitchFamily="2" charset="-122"/>
              </a:rPr>
              <a:t>注记</a:t>
            </a:r>
            <a:r>
              <a:rPr lang="zh-CN" altLang="en-US" sz="2400" dirty="0" smtClean="0">
                <a:latin typeface="华文细黑" pitchFamily="2" charset="-122"/>
              </a:rPr>
              <a:t>来表达的。不论制图者还是用图者，都要具有认识客观实际的基本能力，即海洋地理知识，还应具有认识作为传输工具的制图语言</a:t>
            </a:r>
            <a:r>
              <a:rPr lang="en-US" altLang="zh-CN" sz="2400" dirty="0" smtClean="0">
                <a:latin typeface="华文细黑" pitchFamily="2" charset="-122"/>
              </a:rPr>
              <a:t>­——</a:t>
            </a:r>
            <a:r>
              <a:rPr lang="zh-CN" altLang="en-US" sz="2400" dirty="0" smtClean="0">
                <a:latin typeface="华文细黑" pitchFamily="2" charset="-122"/>
              </a:rPr>
              <a:t>海图符号系统的能力。</a:t>
            </a:r>
          </a:p>
          <a:p>
            <a:pPr marL="898525" indent="15875">
              <a:lnSpc>
                <a:spcPct val="150000"/>
              </a:lnSpc>
              <a:buFont typeface="Wingdings" panose="05000000000000000000" pitchFamily="2" charset="2"/>
              <a:buNone/>
              <a:defRPr/>
            </a:pPr>
            <a:r>
              <a:rPr lang="zh-CN" altLang="en-US" sz="2400" dirty="0">
                <a:latin typeface="华文细黑" pitchFamily="2" charset="-122"/>
              </a:rPr>
              <a:t>海图图形要素分为：</a:t>
            </a:r>
          </a:p>
          <a:p>
            <a:pPr marL="898525" indent="15875">
              <a:lnSpc>
                <a:spcPct val="150000"/>
              </a:lnSpc>
              <a:buSzPct val="90000"/>
              <a:buFontTx/>
              <a:buAutoNum type="circleNumDbPlain"/>
              <a:defRPr/>
            </a:pPr>
            <a:r>
              <a:rPr lang="zh-CN" altLang="en-US" sz="2400" dirty="0">
                <a:solidFill>
                  <a:srgbClr val="FF0000"/>
                </a:solidFill>
                <a:latin typeface="华文细黑" pitchFamily="2" charset="-122"/>
              </a:rPr>
              <a:t>海域要素</a:t>
            </a:r>
          </a:p>
          <a:p>
            <a:pPr marL="898525" indent="15875">
              <a:lnSpc>
                <a:spcPct val="150000"/>
              </a:lnSpc>
              <a:buSzPct val="90000"/>
              <a:buFontTx/>
              <a:buAutoNum type="circleNumDbPlain"/>
              <a:defRPr/>
            </a:pPr>
            <a:r>
              <a:rPr lang="zh-CN" altLang="en-US" sz="2400" dirty="0">
                <a:solidFill>
                  <a:srgbClr val="FF0000"/>
                </a:solidFill>
                <a:latin typeface="华文细黑" pitchFamily="2" charset="-122"/>
              </a:rPr>
              <a:t>陆地要素</a:t>
            </a:r>
          </a:p>
          <a:p>
            <a:pPr>
              <a:defRPr/>
            </a:pPr>
            <a:endParaRPr lang="zh-CN" altLang="en-US" dirty="0">
              <a:latin typeface="华文细黑" pitchFamily="2" charset="-122"/>
            </a:endParaRPr>
          </a:p>
        </p:txBody>
      </p:sp>
      <p:sp>
        <p:nvSpPr>
          <p:cNvPr id="266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3B1E77F-08BE-4B59-B6C4-2DF20844160A}" type="slidenum">
              <a:rPr lang="en-US" altLang="zh-CN">
                <a:solidFill>
                  <a:srgbClr val="000000"/>
                </a:solidFill>
              </a:rPr>
              <a:pPr eaLnBrk="1" hangingPunct="1"/>
              <a:t>11</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latin typeface="华文细黑" pitchFamily="2" charset="-122"/>
              </a:rPr>
              <a:t>（三）辅助要素</a:t>
            </a:r>
          </a:p>
          <a:p>
            <a:pPr marL="0" indent="0">
              <a:lnSpc>
                <a:spcPct val="150000"/>
              </a:lnSpc>
              <a:buFont typeface="Wingdings" panose="05000000000000000000" pitchFamily="2" charset="2"/>
              <a:buNone/>
              <a:defRPr/>
            </a:pPr>
            <a:r>
              <a:rPr lang="zh-CN" altLang="en-US" dirty="0" smtClean="0">
                <a:latin typeface="华文细黑" pitchFamily="2" charset="-122"/>
              </a:rPr>
              <a:t>　　</a:t>
            </a:r>
            <a:r>
              <a:rPr lang="zh-CN" altLang="en-US" sz="2400" dirty="0" smtClean="0">
                <a:latin typeface="华文细黑" pitchFamily="2" charset="-122"/>
              </a:rPr>
              <a:t>辅助要素是帮助读者读图和用图的要素，虽只能起辅助和补充作用，但也是很必要的。</a:t>
            </a:r>
            <a:endParaRPr lang="en-US" altLang="zh-CN" sz="2400" dirty="0" smtClean="0">
              <a:latin typeface="华文细黑" pitchFamily="2" charset="-122"/>
            </a:endParaRPr>
          </a:p>
          <a:p>
            <a:pPr marL="0" indent="0">
              <a:lnSpc>
                <a:spcPct val="150000"/>
              </a:lnSpc>
              <a:buFont typeface="Wingdings" panose="05000000000000000000" pitchFamily="2" charset="2"/>
              <a:buNone/>
              <a:defRPr/>
            </a:pPr>
            <a:r>
              <a:rPr lang="en-US" altLang="zh-CN" sz="2400" dirty="0" smtClean="0">
                <a:latin typeface="华文细黑" pitchFamily="2" charset="-122"/>
              </a:rPr>
              <a:t>        </a:t>
            </a:r>
            <a:r>
              <a:rPr lang="zh-CN" altLang="en-US" sz="2400" dirty="0" smtClean="0">
                <a:latin typeface="华文细黑" pitchFamily="2" charset="-122"/>
              </a:rPr>
              <a:t>比如各种海图上图廓外的</a:t>
            </a:r>
            <a:r>
              <a:rPr lang="zh-CN" altLang="en-US" sz="2400" dirty="0" smtClean="0">
                <a:solidFill>
                  <a:srgbClr val="FF0000"/>
                </a:solidFill>
                <a:latin typeface="华文细黑" pitchFamily="2" charset="-122"/>
              </a:rPr>
              <a:t>接图表、图例、图名、出版单位、出版时间</a:t>
            </a:r>
            <a:r>
              <a:rPr lang="zh-CN" altLang="en-US" sz="2400" dirty="0" smtClean="0">
                <a:latin typeface="华文细黑" pitchFamily="2" charset="-122"/>
              </a:rPr>
              <a:t>等，又如航海图中的</a:t>
            </a:r>
            <a:r>
              <a:rPr lang="zh-CN" altLang="en-US" sz="2400" dirty="0" smtClean="0">
                <a:solidFill>
                  <a:srgbClr val="FF0000"/>
                </a:solidFill>
                <a:latin typeface="华文细黑" pitchFamily="2" charset="-122"/>
              </a:rPr>
              <a:t>对景图、潮信表、单位换算表</a:t>
            </a:r>
            <a:r>
              <a:rPr lang="zh-CN" altLang="en-US" sz="2400" dirty="0" smtClean="0">
                <a:latin typeface="华文细黑" pitchFamily="2" charset="-122"/>
              </a:rPr>
              <a:t>等。</a:t>
            </a:r>
          </a:p>
          <a:p>
            <a:pPr marL="0" indent="0">
              <a:lnSpc>
                <a:spcPct val="150000"/>
              </a:lnSpc>
              <a:buFont typeface="Wingdings" panose="05000000000000000000" pitchFamily="2" charset="2"/>
              <a:buNone/>
              <a:defRPr/>
            </a:pPr>
            <a:endParaRPr lang="zh-CN" altLang="en-US" dirty="0" smtClean="0">
              <a:latin typeface="华文细黑" pitchFamily="2" charset="-122"/>
            </a:endParaRPr>
          </a:p>
          <a:p>
            <a:pPr>
              <a:defRPr/>
            </a:pPr>
            <a:endParaRPr lang="zh-CN" altLang="en-US" dirty="0">
              <a:latin typeface="华文细黑" pitchFamily="2" charset="-122"/>
            </a:endParaRPr>
          </a:p>
        </p:txBody>
      </p:sp>
      <p:sp>
        <p:nvSpPr>
          <p:cNvPr id="2765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76ED6F2-8769-4823-AAB7-0DA9E2FDCEA7}" type="slidenum">
              <a:rPr lang="en-US" altLang="zh-CN">
                <a:solidFill>
                  <a:srgbClr val="000000"/>
                </a:solidFill>
              </a:rPr>
              <a:pPr eaLnBrk="1" hangingPunct="1"/>
              <a:t>12</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b="1" smtClean="0">
                <a:latin typeface="华文新魏" panose="02010800040101010101" pitchFamily="2" charset="-122"/>
              </a:rPr>
              <a:t>三、海图的类别划分</a:t>
            </a:r>
            <a:r>
              <a:rPr lang="zh-CN" altLang="en-US" smtClean="0">
                <a:latin typeface="华文新魏" panose="02010800040101010101" pitchFamily="2" charset="-122"/>
              </a:rPr>
              <a:t> </a:t>
            </a:r>
          </a:p>
        </p:txBody>
      </p:sp>
      <p:sp>
        <p:nvSpPr>
          <p:cNvPr id="32771" name="内容占位符 2"/>
          <p:cNvSpPr>
            <a:spLocks noGrp="1"/>
          </p:cNvSpPr>
          <p:nvPr>
            <p:ph idx="1"/>
          </p:nvPr>
        </p:nvSpPr>
        <p:spPr>
          <a:xfrm>
            <a:off x="900113" y="1052513"/>
            <a:ext cx="7993062" cy="5545137"/>
          </a:xfrm>
        </p:spPr>
        <p:txBody>
          <a:bodyPr/>
          <a:lstStyle/>
          <a:p>
            <a:r>
              <a:rPr lang="zh-CN" altLang="en-US" dirty="0" smtClean="0">
                <a:latin typeface="华文细黑" panose="02010600040101010101" pitchFamily="2" charset="-122"/>
              </a:rPr>
              <a:t>世界各国对海图的分类虽存在着较大的差异，但其共性主要表现为：</a:t>
            </a:r>
            <a:endParaRPr lang="en-US" altLang="zh-CN" dirty="0" smtClean="0">
              <a:latin typeface="华文细黑" panose="02010600040101010101" pitchFamily="2" charset="-122"/>
            </a:endParaRPr>
          </a:p>
          <a:p>
            <a:pPr marL="914400" lvl="1" indent="-457200">
              <a:lnSpc>
                <a:spcPct val="150000"/>
              </a:lnSpc>
              <a:spcBef>
                <a:spcPts val="600"/>
              </a:spcBef>
              <a:buFont typeface="Times New Roman" panose="02020603050405020304" pitchFamily="18" charset="0"/>
              <a:buAutoNum type="arabicPeriod"/>
            </a:pPr>
            <a:r>
              <a:rPr lang="zh-CN" altLang="en-US" dirty="0" smtClean="0">
                <a:latin typeface="华文细黑" panose="02010600040101010101" pitchFamily="2" charset="-122"/>
              </a:rPr>
              <a:t>分类要有</a:t>
            </a:r>
            <a:r>
              <a:rPr lang="zh-CN" altLang="en-US" b="1" dirty="0" smtClean="0">
                <a:latin typeface="华文细黑" panose="02010600040101010101" pitchFamily="2" charset="-122"/>
              </a:rPr>
              <a:t>明确的分类标志</a:t>
            </a:r>
            <a:r>
              <a:rPr lang="zh-CN" altLang="en-US" dirty="0" smtClean="0">
                <a:latin typeface="华文细黑" panose="02010600040101010101" pitchFamily="2" charset="-122"/>
              </a:rPr>
              <a:t>，在整个分类系统中要使用同一分类标志。</a:t>
            </a:r>
            <a:endParaRPr lang="en-US" altLang="zh-CN" dirty="0" smtClean="0">
              <a:latin typeface="华文细黑" panose="02010600040101010101" pitchFamily="2" charset="-122"/>
            </a:endParaRPr>
          </a:p>
          <a:p>
            <a:pPr marL="914400" lvl="1" indent="-457200">
              <a:lnSpc>
                <a:spcPct val="150000"/>
              </a:lnSpc>
              <a:spcBef>
                <a:spcPts val="600"/>
              </a:spcBef>
              <a:buFont typeface="Times New Roman" panose="02020603050405020304" pitchFamily="18" charset="0"/>
              <a:buAutoNum type="arabicPeriod"/>
            </a:pPr>
            <a:r>
              <a:rPr lang="zh-CN" altLang="en-US" dirty="0" smtClean="0">
                <a:latin typeface="华文细黑" panose="02010600040101010101" pitchFamily="2" charset="-122"/>
              </a:rPr>
              <a:t>分类要由</a:t>
            </a:r>
            <a:r>
              <a:rPr lang="zh-CN" altLang="en-US" b="1" dirty="0" smtClean="0">
                <a:latin typeface="华文细黑" panose="02010600040101010101" pitchFamily="2" charset="-122"/>
              </a:rPr>
              <a:t>总概念</a:t>
            </a:r>
            <a:r>
              <a:rPr lang="zh-CN" altLang="en-US" dirty="0" smtClean="0">
                <a:latin typeface="华文细黑" panose="02010600040101010101" pitchFamily="2" charset="-122"/>
              </a:rPr>
              <a:t>向</a:t>
            </a:r>
            <a:r>
              <a:rPr lang="zh-CN" altLang="en-US" b="1" dirty="0" smtClean="0">
                <a:latin typeface="华文细黑" panose="02010600040101010101" pitchFamily="2" charset="-122"/>
              </a:rPr>
              <a:t>分概念</a:t>
            </a:r>
            <a:r>
              <a:rPr lang="zh-CN" altLang="en-US" dirty="0" smtClean="0">
                <a:latin typeface="华文细黑" panose="02010600040101010101" pitchFamily="2" charset="-122"/>
              </a:rPr>
              <a:t>逐级过渡。</a:t>
            </a:r>
            <a:endParaRPr lang="en-US" altLang="zh-CN" dirty="0" smtClean="0">
              <a:latin typeface="华文细黑" panose="02010600040101010101" pitchFamily="2" charset="-122"/>
            </a:endParaRPr>
          </a:p>
          <a:p>
            <a:pPr marL="914400" lvl="1" indent="-457200">
              <a:lnSpc>
                <a:spcPct val="150000"/>
              </a:lnSpc>
              <a:spcBef>
                <a:spcPts val="600"/>
              </a:spcBef>
              <a:buFont typeface="Times New Roman" panose="02020603050405020304" pitchFamily="18" charset="0"/>
              <a:buAutoNum type="arabicPeriod"/>
            </a:pPr>
            <a:r>
              <a:rPr lang="zh-CN" altLang="en-US" dirty="0" smtClean="0">
                <a:latin typeface="华文细黑" panose="02010600040101010101" pitchFamily="2" charset="-122"/>
              </a:rPr>
              <a:t>由总概念向分概念划分类别时，</a:t>
            </a:r>
            <a:r>
              <a:rPr lang="zh-CN" altLang="en-US" b="1" dirty="0" smtClean="0">
                <a:latin typeface="华文细黑" panose="02010600040101010101" pitchFamily="2" charset="-122"/>
              </a:rPr>
              <a:t>分概念的总和应等于总概念</a:t>
            </a:r>
            <a:r>
              <a:rPr lang="zh-CN" altLang="en-US" dirty="0" smtClean="0">
                <a:latin typeface="华文细黑" panose="02010600040101010101" pitchFamily="2" charset="-122"/>
              </a:rPr>
              <a:t>。</a:t>
            </a:r>
            <a:endParaRPr lang="en-US" altLang="zh-CN" dirty="0" smtClean="0">
              <a:latin typeface="华文细黑" panose="02010600040101010101" pitchFamily="2" charset="-122"/>
            </a:endParaRPr>
          </a:p>
          <a:p>
            <a:pPr marL="914400" lvl="1" indent="-457200">
              <a:lnSpc>
                <a:spcPct val="150000"/>
              </a:lnSpc>
              <a:spcBef>
                <a:spcPts val="600"/>
              </a:spcBef>
              <a:buFont typeface="Times New Roman" panose="02020603050405020304" pitchFamily="18" charset="0"/>
              <a:buAutoNum type="arabicPeriod"/>
            </a:pPr>
            <a:r>
              <a:rPr lang="zh-CN" altLang="en-US" dirty="0" smtClean="0">
                <a:latin typeface="华文细黑" panose="02010600040101010101" pitchFamily="2" charset="-122"/>
              </a:rPr>
              <a:t>每一分类等级彼此之间应能</a:t>
            </a:r>
            <a:r>
              <a:rPr lang="zh-CN" altLang="en-US" b="1" dirty="0" smtClean="0">
                <a:latin typeface="华文细黑" panose="02010600040101010101" pitchFamily="2" charset="-122"/>
              </a:rPr>
              <a:t>明显区分</a:t>
            </a:r>
            <a:r>
              <a:rPr lang="zh-CN" altLang="en-US" dirty="0" smtClean="0">
                <a:latin typeface="华文细黑" panose="02010600040101010101" pitchFamily="2" charset="-122"/>
              </a:rPr>
              <a:t>，避免出现划入这类和那类两可的现象。</a:t>
            </a:r>
            <a:endParaRPr lang="en-US" altLang="zh-CN" dirty="0" smtClean="0">
              <a:latin typeface="华文细黑" panose="02010600040101010101" pitchFamily="2" charset="-122"/>
            </a:endParaRPr>
          </a:p>
          <a:p>
            <a:pPr marL="914400" lvl="1" indent="-457200">
              <a:lnSpc>
                <a:spcPct val="150000"/>
              </a:lnSpc>
              <a:spcBef>
                <a:spcPts val="600"/>
              </a:spcBef>
              <a:buFont typeface="Times New Roman" panose="02020603050405020304" pitchFamily="18" charset="0"/>
              <a:buAutoNum type="arabicPeriod"/>
            </a:pPr>
            <a:r>
              <a:rPr lang="zh-CN" altLang="en-US" dirty="0" smtClean="0">
                <a:latin typeface="华文细黑" panose="02010600040101010101" pitchFamily="2" charset="-122"/>
              </a:rPr>
              <a:t>分类应考虑到</a:t>
            </a:r>
            <a:r>
              <a:rPr lang="zh-CN" altLang="en-US" b="1" dirty="0" smtClean="0">
                <a:latin typeface="华文细黑" panose="02010600040101010101" pitchFamily="2" charset="-122"/>
              </a:rPr>
              <a:t>稳定性，可扩展性</a:t>
            </a:r>
            <a:r>
              <a:rPr lang="zh-CN" altLang="en-US" dirty="0" smtClean="0">
                <a:latin typeface="华文细黑" panose="02010600040101010101" pitchFamily="2" charset="-122"/>
              </a:rPr>
              <a:t>。   </a:t>
            </a:r>
          </a:p>
          <a:p>
            <a:endParaRPr lang="zh-CN" altLang="en-US" dirty="0" smtClean="0">
              <a:latin typeface="华文细黑" panose="02010600040101010101" pitchFamily="2" charset="-122"/>
            </a:endParaRPr>
          </a:p>
        </p:txBody>
      </p:sp>
      <p:sp>
        <p:nvSpPr>
          <p:cNvPr id="327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215968"/>
              </a:buClr>
              <a:buFont typeface="Wingdings" panose="05000000000000000000" pitchFamily="2" charset="2"/>
              <a:buChar char="v"/>
              <a:defRPr sz="2800">
                <a:solidFill>
                  <a:srgbClr val="254061"/>
                </a:solidFill>
                <a:latin typeface="Candara" panose="020E0502030303020204" pitchFamily="34" charset="0"/>
                <a:ea typeface="华文细黑" panose="02010600040101010101" pitchFamily="2" charset="-122"/>
              </a:defRPr>
            </a:lvl1pPr>
            <a:lvl2pPr marL="742950" indent="-285750" eaLnBrk="0" hangingPunct="0">
              <a:spcBef>
                <a:spcPct val="20000"/>
              </a:spcBef>
              <a:buClr>
                <a:srgbClr val="31859C"/>
              </a:buClr>
              <a:buFont typeface="Wingdings 2" panose="05020102010507070707" pitchFamily="18" charset="2"/>
              <a:buChar char=""/>
              <a:defRPr sz="2400">
                <a:solidFill>
                  <a:srgbClr val="254061"/>
                </a:solidFill>
                <a:latin typeface="Candara" panose="020E0502030303020204" pitchFamily="34" charset="0"/>
                <a:ea typeface="华文细黑" panose="02010600040101010101" pitchFamily="2" charset="-122"/>
              </a:defRPr>
            </a:lvl2pPr>
            <a:lvl3pPr marL="1143000" indent="-228600" eaLnBrk="0" hangingPunct="0">
              <a:spcBef>
                <a:spcPct val="20000"/>
              </a:spcBef>
              <a:buClr>
                <a:srgbClr val="31859C"/>
              </a:buClr>
              <a:buFont typeface="Wingdings" panose="05000000000000000000" pitchFamily="2" charset="2"/>
              <a:buChar char="Ø"/>
              <a:defRPr sz="2000">
                <a:solidFill>
                  <a:schemeClr val="tx1"/>
                </a:solidFill>
                <a:latin typeface="Candara" panose="020E0502030303020204" pitchFamily="34" charset="0"/>
                <a:ea typeface="华文细黑" panose="02010600040101010101" pitchFamily="2" charset="-122"/>
              </a:defRPr>
            </a:lvl3pPr>
            <a:lvl4pPr marL="1600200" indent="-228600" eaLnBrk="0" hangingPunct="0">
              <a:spcBef>
                <a:spcPct val="20000"/>
              </a:spcBef>
              <a:buClr>
                <a:srgbClr val="215968"/>
              </a:buClr>
              <a:buFont typeface="Wingdings 2" panose="05020102010507070707" pitchFamily="18" charset="2"/>
              <a:buChar char=""/>
              <a:defRPr sz="1600">
                <a:solidFill>
                  <a:schemeClr val="tx1"/>
                </a:solidFill>
                <a:latin typeface="Candara" panose="020E0502030303020204" pitchFamily="34" charset="0"/>
                <a:ea typeface="华文细黑" panose="0201060004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9pPr>
          </a:lstStyle>
          <a:p>
            <a:pPr eaLnBrk="1" hangingPunct="1">
              <a:spcBef>
                <a:spcPct val="0"/>
              </a:spcBef>
              <a:buClrTx/>
              <a:buFontTx/>
              <a:buNone/>
            </a:pPr>
            <a:fld id="{A02672AF-E88F-4064-B914-0F10F97043D5}" type="slidenum">
              <a:rPr lang="en-US" altLang="zh-CN" sz="1800">
                <a:solidFill>
                  <a:srgbClr val="000000"/>
                </a:solidFill>
                <a:latin typeface="Calibri" panose="020F0502020204030204" pitchFamily="34" charset="0"/>
                <a:ea typeface="宋体" panose="02010600030101010101" pitchFamily="2" charset="-122"/>
              </a:rPr>
              <a:pPr eaLnBrk="1" hangingPunct="1">
                <a:spcBef>
                  <a:spcPct val="0"/>
                </a:spcBef>
                <a:buClrTx/>
                <a:buFontTx/>
                <a:buNone/>
              </a:pPr>
              <a:t>13</a:t>
            </a:fld>
            <a:endParaRPr lang="en-US" altLang="zh-CN" sz="180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031040266"/>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endParaRPr lang="zh-CN" altLang="en-US" b="1" smtClean="0">
              <a:latin typeface="华文新魏" panose="02010800040101010101" pitchFamily="2" charset="-122"/>
            </a:endParaRPr>
          </a:p>
        </p:txBody>
      </p:sp>
      <p:sp>
        <p:nvSpPr>
          <p:cNvPr id="33795" name="内容占位符 2"/>
          <p:cNvSpPr>
            <a:spLocks noGrp="1"/>
          </p:cNvSpPr>
          <p:nvPr>
            <p:ph idx="1"/>
          </p:nvPr>
        </p:nvSpPr>
        <p:spPr>
          <a:xfrm>
            <a:off x="900113" y="1052513"/>
            <a:ext cx="7993062" cy="5545137"/>
          </a:xfrm>
        </p:spPr>
        <p:txBody>
          <a:bodyPr/>
          <a:lstStyle/>
          <a:p>
            <a:r>
              <a:rPr lang="zh-CN" altLang="en-US" b="1" dirty="0" smtClean="0">
                <a:latin typeface="华文新魏" panose="02010800040101010101" pitchFamily="2" charset="-122"/>
                <a:ea typeface="华文新魏" panose="02010800040101010101" pitchFamily="2" charset="-122"/>
              </a:rPr>
              <a:t>海图按</a:t>
            </a:r>
            <a:r>
              <a:rPr lang="zh-CN" altLang="en-US" b="1" dirty="0" smtClean="0">
                <a:solidFill>
                  <a:srgbClr val="FF0000"/>
                </a:solidFill>
                <a:latin typeface="华文新魏" panose="02010800040101010101" pitchFamily="2" charset="-122"/>
                <a:ea typeface="华文新魏" panose="02010800040101010101" pitchFamily="2" charset="-122"/>
              </a:rPr>
              <a:t>用途</a:t>
            </a:r>
            <a:r>
              <a:rPr lang="zh-CN" altLang="en-US" b="1" dirty="0" smtClean="0">
                <a:latin typeface="华文新魏" panose="02010800040101010101" pitchFamily="2" charset="-122"/>
                <a:ea typeface="华文新魏" panose="02010800040101010101" pitchFamily="2" charset="-122"/>
              </a:rPr>
              <a:t>分为：</a:t>
            </a:r>
            <a:endParaRPr lang="zh-CN" altLang="en-US" dirty="0" smtClean="0"/>
          </a:p>
        </p:txBody>
      </p:sp>
      <p:pic>
        <p:nvPicPr>
          <p:cNvPr id="33796"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2727" r="9091"/>
          <a:stretch>
            <a:fillRect/>
          </a:stretch>
        </p:blipFill>
        <p:spPr bwMode="auto">
          <a:xfrm>
            <a:off x="1692275" y="1557338"/>
            <a:ext cx="6192838"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215968"/>
              </a:buClr>
              <a:buFont typeface="Wingdings" panose="05000000000000000000" pitchFamily="2" charset="2"/>
              <a:buChar char="v"/>
              <a:defRPr sz="2800">
                <a:solidFill>
                  <a:srgbClr val="254061"/>
                </a:solidFill>
                <a:latin typeface="Candara" panose="020E0502030303020204" pitchFamily="34" charset="0"/>
                <a:ea typeface="华文细黑" panose="02010600040101010101" pitchFamily="2" charset="-122"/>
              </a:defRPr>
            </a:lvl1pPr>
            <a:lvl2pPr marL="742950" indent="-285750" eaLnBrk="0" hangingPunct="0">
              <a:spcBef>
                <a:spcPct val="20000"/>
              </a:spcBef>
              <a:buClr>
                <a:srgbClr val="31859C"/>
              </a:buClr>
              <a:buFont typeface="Wingdings 2" panose="05020102010507070707" pitchFamily="18" charset="2"/>
              <a:buChar char=""/>
              <a:defRPr sz="2400">
                <a:solidFill>
                  <a:srgbClr val="254061"/>
                </a:solidFill>
                <a:latin typeface="Candara" panose="020E0502030303020204" pitchFamily="34" charset="0"/>
                <a:ea typeface="华文细黑" panose="02010600040101010101" pitchFamily="2" charset="-122"/>
              </a:defRPr>
            </a:lvl2pPr>
            <a:lvl3pPr marL="1143000" indent="-228600" eaLnBrk="0" hangingPunct="0">
              <a:spcBef>
                <a:spcPct val="20000"/>
              </a:spcBef>
              <a:buClr>
                <a:srgbClr val="31859C"/>
              </a:buClr>
              <a:buFont typeface="Wingdings" panose="05000000000000000000" pitchFamily="2" charset="2"/>
              <a:buChar char="Ø"/>
              <a:defRPr sz="2000">
                <a:solidFill>
                  <a:schemeClr val="tx1"/>
                </a:solidFill>
                <a:latin typeface="Candara" panose="020E0502030303020204" pitchFamily="34" charset="0"/>
                <a:ea typeface="华文细黑" panose="02010600040101010101" pitchFamily="2" charset="-122"/>
              </a:defRPr>
            </a:lvl3pPr>
            <a:lvl4pPr marL="1600200" indent="-228600" eaLnBrk="0" hangingPunct="0">
              <a:spcBef>
                <a:spcPct val="20000"/>
              </a:spcBef>
              <a:buClr>
                <a:srgbClr val="215968"/>
              </a:buClr>
              <a:buFont typeface="Wingdings 2" panose="05020102010507070707" pitchFamily="18" charset="2"/>
              <a:buChar char=""/>
              <a:defRPr sz="1600">
                <a:solidFill>
                  <a:schemeClr val="tx1"/>
                </a:solidFill>
                <a:latin typeface="Candara" panose="020E0502030303020204" pitchFamily="34" charset="0"/>
                <a:ea typeface="华文细黑" panose="0201060004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9pPr>
          </a:lstStyle>
          <a:p>
            <a:pPr eaLnBrk="1" hangingPunct="1">
              <a:spcBef>
                <a:spcPct val="0"/>
              </a:spcBef>
              <a:buClrTx/>
              <a:buFontTx/>
              <a:buNone/>
            </a:pPr>
            <a:fld id="{BAC62467-2E65-4D29-B408-C42AE6CBC4E3}" type="slidenum">
              <a:rPr lang="en-US" altLang="zh-CN" sz="1800">
                <a:solidFill>
                  <a:srgbClr val="000000"/>
                </a:solidFill>
                <a:latin typeface="Calibri" panose="020F0502020204030204" pitchFamily="34" charset="0"/>
                <a:ea typeface="宋体" panose="02010600030101010101" pitchFamily="2" charset="-122"/>
              </a:rPr>
              <a:pPr eaLnBrk="1" hangingPunct="1">
                <a:spcBef>
                  <a:spcPct val="0"/>
                </a:spcBef>
                <a:buClrTx/>
                <a:buFontTx/>
                <a:buNone/>
              </a:pPr>
              <a:t>14</a:t>
            </a:fld>
            <a:endParaRPr lang="en-US" altLang="zh-CN" sz="180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436190884"/>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endParaRPr lang="zh-CN" altLang="en-US" smtClean="0"/>
          </a:p>
        </p:txBody>
      </p:sp>
      <p:sp>
        <p:nvSpPr>
          <p:cNvPr id="34819" name="内容占位符 2"/>
          <p:cNvSpPr>
            <a:spLocks noGrp="1"/>
          </p:cNvSpPr>
          <p:nvPr>
            <p:ph idx="1"/>
          </p:nvPr>
        </p:nvSpPr>
        <p:spPr>
          <a:xfrm>
            <a:off x="900113" y="1052513"/>
            <a:ext cx="7993062" cy="5545137"/>
          </a:xfrm>
        </p:spPr>
        <p:txBody>
          <a:bodyPr/>
          <a:lstStyle/>
          <a:p>
            <a:r>
              <a:rPr lang="zh-CN" altLang="en-US" b="1" dirty="0" smtClean="0">
                <a:latin typeface="华文新魏" panose="02010800040101010101" pitchFamily="2" charset="-122"/>
                <a:ea typeface="华文新魏" panose="02010800040101010101" pitchFamily="2" charset="-122"/>
              </a:rPr>
              <a:t>海图按</a:t>
            </a:r>
            <a:r>
              <a:rPr lang="zh-CN" altLang="en-US" b="1" dirty="0" smtClean="0">
                <a:solidFill>
                  <a:srgbClr val="FF0000"/>
                </a:solidFill>
                <a:latin typeface="华文新魏" panose="02010800040101010101" pitchFamily="2" charset="-122"/>
                <a:ea typeface="华文新魏" panose="02010800040101010101" pitchFamily="2" charset="-122"/>
              </a:rPr>
              <a:t>内容</a:t>
            </a:r>
            <a:r>
              <a:rPr lang="zh-CN" altLang="en-US" b="1" dirty="0" smtClean="0">
                <a:latin typeface="华文新魏" panose="02010800040101010101" pitchFamily="2" charset="-122"/>
                <a:ea typeface="华文新魏" panose="02010800040101010101" pitchFamily="2" charset="-122"/>
              </a:rPr>
              <a:t>可分为：</a:t>
            </a:r>
          </a:p>
        </p:txBody>
      </p:sp>
      <p:pic>
        <p:nvPicPr>
          <p:cNvPr id="34820"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115" t="8409" r="14754"/>
          <a:stretch>
            <a:fillRect/>
          </a:stretch>
        </p:blipFill>
        <p:spPr bwMode="auto">
          <a:xfrm>
            <a:off x="1692275" y="1557338"/>
            <a:ext cx="5759450" cy="516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215968"/>
              </a:buClr>
              <a:buFont typeface="Wingdings" panose="05000000000000000000" pitchFamily="2" charset="2"/>
              <a:buChar char="v"/>
              <a:defRPr sz="2800">
                <a:solidFill>
                  <a:srgbClr val="254061"/>
                </a:solidFill>
                <a:latin typeface="Candara" panose="020E0502030303020204" pitchFamily="34" charset="0"/>
                <a:ea typeface="华文细黑" panose="02010600040101010101" pitchFamily="2" charset="-122"/>
              </a:defRPr>
            </a:lvl1pPr>
            <a:lvl2pPr marL="742950" indent="-285750" eaLnBrk="0" hangingPunct="0">
              <a:spcBef>
                <a:spcPct val="20000"/>
              </a:spcBef>
              <a:buClr>
                <a:srgbClr val="31859C"/>
              </a:buClr>
              <a:buFont typeface="Wingdings 2" panose="05020102010507070707" pitchFamily="18" charset="2"/>
              <a:buChar char=""/>
              <a:defRPr sz="2400">
                <a:solidFill>
                  <a:srgbClr val="254061"/>
                </a:solidFill>
                <a:latin typeface="Candara" panose="020E0502030303020204" pitchFamily="34" charset="0"/>
                <a:ea typeface="华文细黑" panose="02010600040101010101" pitchFamily="2" charset="-122"/>
              </a:defRPr>
            </a:lvl2pPr>
            <a:lvl3pPr marL="1143000" indent="-228600" eaLnBrk="0" hangingPunct="0">
              <a:spcBef>
                <a:spcPct val="20000"/>
              </a:spcBef>
              <a:buClr>
                <a:srgbClr val="31859C"/>
              </a:buClr>
              <a:buFont typeface="Wingdings" panose="05000000000000000000" pitchFamily="2" charset="2"/>
              <a:buChar char="Ø"/>
              <a:defRPr sz="2000">
                <a:solidFill>
                  <a:schemeClr val="tx1"/>
                </a:solidFill>
                <a:latin typeface="Candara" panose="020E0502030303020204" pitchFamily="34" charset="0"/>
                <a:ea typeface="华文细黑" panose="02010600040101010101" pitchFamily="2" charset="-122"/>
              </a:defRPr>
            </a:lvl3pPr>
            <a:lvl4pPr marL="1600200" indent="-228600" eaLnBrk="0" hangingPunct="0">
              <a:spcBef>
                <a:spcPct val="20000"/>
              </a:spcBef>
              <a:buClr>
                <a:srgbClr val="215968"/>
              </a:buClr>
              <a:buFont typeface="Wingdings 2" panose="05020102010507070707" pitchFamily="18" charset="2"/>
              <a:buChar char=""/>
              <a:defRPr sz="1600">
                <a:solidFill>
                  <a:schemeClr val="tx1"/>
                </a:solidFill>
                <a:latin typeface="Candara" panose="020E0502030303020204" pitchFamily="34" charset="0"/>
                <a:ea typeface="华文细黑" panose="0201060004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ndara" panose="020E0502030303020204" pitchFamily="34" charset="0"/>
                <a:ea typeface="华文细黑" panose="02010600040101010101" pitchFamily="2" charset="-122"/>
              </a:defRPr>
            </a:lvl9pPr>
          </a:lstStyle>
          <a:p>
            <a:pPr eaLnBrk="1" hangingPunct="1">
              <a:spcBef>
                <a:spcPct val="0"/>
              </a:spcBef>
              <a:buClrTx/>
              <a:buFontTx/>
              <a:buNone/>
            </a:pPr>
            <a:fld id="{E4CBD6BC-80BD-4F1C-AEA5-C4F433539209}" type="slidenum">
              <a:rPr lang="en-US" altLang="zh-CN" sz="1800">
                <a:solidFill>
                  <a:srgbClr val="000000"/>
                </a:solidFill>
                <a:latin typeface="Calibri" panose="020F0502020204030204" pitchFamily="34" charset="0"/>
                <a:ea typeface="宋体" panose="02010600030101010101" pitchFamily="2" charset="-122"/>
              </a:rPr>
              <a:pPr eaLnBrk="1" hangingPunct="1">
                <a:spcBef>
                  <a:spcPct val="0"/>
                </a:spcBef>
                <a:buClrTx/>
                <a:buFontTx/>
                <a:buNone/>
              </a:pPr>
              <a:t>15</a:t>
            </a:fld>
            <a:endParaRPr lang="en-US" altLang="zh-CN" sz="180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758945962"/>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endParaRPr lang="zh-CN" altLang="en-US" smtClean="0"/>
          </a:p>
        </p:txBody>
      </p:sp>
      <p:sp>
        <p:nvSpPr>
          <p:cNvPr id="30723" name="内容占位符 2"/>
          <p:cNvSpPr>
            <a:spLocks noGrp="1"/>
          </p:cNvSpPr>
          <p:nvPr>
            <p:ph idx="1"/>
          </p:nvPr>
        </p:nvSpPr>
        <p:spPr>
          <a:xfrm>
            <a:off x="900113" y="1052513"/>
            <a:ext cx="7993062" cy="5545137"/>
          </a:xfrm>
        </p:spPr>
        <p:txBody>
          <a:bodyPr/>
          <a:lstStyle/>
          <a:p>
            <a:pPr>
              <a:lnSpc>
                <a:spcPct val="150000"/>
              </a:lnSpc>
            </a:pPr>
            <a:r>
              <a:rPr lang="zh-CN" altLang="en-US" dirty="0" smtClean="0">
                <a:latin typeface="华文新魏" panose="02010800040101010101" pitchFamily="2" charset="-122"/>
                <a:ea typeface="华文新魏" panose="02010800040101010101" pitchFamily="2" charset="-122"/>
              </a:rPr>
              <a:t>海图按使用形式可分为：</a:t>
            </a:r>
            <a:endParaRPr lang="en-US" altLang="zh-CN" dirty="0" smtClean="0">
              <a:latin typeface="华文新魏" panose="02010800040101010101" pitchFamily="2" charset="-122"/>
              <a:ea typeface="华文新魏" panose="02010800040101010101" pitchFamily="2" charset="-122"/>
            </a:endParaRPr>
          </a:p>
          <a:p>
            <a:pPr marL="962025" lvl="1" indent="-609600">
              <a:lnSpc>
                <a:spcPct val="150000"/>
              </a:lnSpc>
              <a:buSzPct val="90000"/>
              <a:buFontTx/>
              <a:buAutoNum type="circleNumDbPlain"/>
            </a:pPr>
            <a:r>
              <a:rPr lang="zh-CN" altLang="en-US" dirty="0" smtClean="0"/>
              <a:t>纸质海图  </a:t>
            </a:r>
          </a:p>
          <a:p>
            <a:pPr marL="962025" lvl="1" indent="-609600">
              <a:lnSpc>
                <a:spcPct val="150000"/>
              </a:lnSpc>
              <a:buSzPct val="90000"/>
              <a:buFontTx/>
              <a:buAutoNum type="circleNumDbPlain"/>
            </a:pPr>
            <a:r>
              <a:rPr lang="zh-CN" altLang="en-US" dirty="0" smtClean="0"/>
              <a:t>电子海图</a:t>
            </a:r>
          </a:p>
          <a:p>
            <a:endParaRPr lang="en-US" altLang="zh-CN" dirty="0" smtClean="0">
              <a:latin typeface="华文新魏" panose="02010800040101010101" pitchFamily="2" charset="-122"/>
              <a:ea typeface="华文新魏" panose="02010800040101010101" pitchFamily="2" charset="-122"/>
            </a:endParaRPr>
          </a:p>
          <a:p>
            <a:endParaRPr lang="zh-CN" altLang="en-US" dirty="0" smtClean="0"/>
          </a:p>
        </p:txBody>
      </p:sp>
      <p:sp>
        <p:nvSpPr>
          <p:cNvPr id="3072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CE05E7C-49AD-4549-BBB4-A907DAF07C52}" type="slidenum">
              <a:rPr lang="en-US" altLang="zh-CN">
                <a:solidFill>
                  <a:srgbClr val="000000"/>
                </a:solidFill>
              </a:rPr>
              <a:pPr eaLnBrk="1" hangingPunct="1"/>
              <a:t>16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b="1" smtClean="0">
                <a:latin typeface="华文新魏" panose="02010800040101010101" pitchFamily="2" charset="-122"/>
              </a:rPr>
              <a:t>四、海图的数学基础</a:t>
            </a:r>
            <a:endParaRPr lang="zh-CN" altLang="en-US" smtClean="0">
              <a:latin typeface="华文新魏" panose="02010800040101010101" pitchFamily="2" charset="-122"/>
            </a:endParaRPr>
          </a:p>
        </p:txBody>
      </p:sp>
      <p:sp>
        <p:nvSpPr>
          <p:cNvPr id="31747" name="内容占位符 2"/>
          <p:cNvSpPr>
            <a:spLocks noGrp="1"/>
          </p:cNvSpPr>
          <p:nvPr>
            <p:ph idx="1"/>
          </p:nvPr>
        </p:nvSpPr>
        <p:spPr>
          <a:xfrm>
            <a:off x="900113" y="1052513"/>
            <a:ext cx="7993062" cy="5545137"/>
          </a:xfrm>
        </p:spPr>
        <p:txBody>
          <a:bodyPr/>
          <a:lstStyle/>
          <a:p>
            <a:pPr>
              <a:lnSpc>
                <a:spcPct val="150000"/>
              </a:lnSpc>
            </a:pPr>
            <a:r>
              <a:rPr lang="zh-CN" altLang="en-US" dirty="0" smtClean="0"/>
              <a:t>海图</a:t>
            </a:r>
            <a:r>
              <a:rPr lang="zh-CN" altLang="en-US" u="sng" dirty="0" smtClean="0"/>
              <a:t>数学基础</a:t>
            </a:r>
            <a:r>
              <a:rPr lang="zh-CN" altLang="en-US" dirty="0" smtClean="0"/>
              <a:t>是指海图的</a:t>
            </a:r>
            <a:r>
              <a:rPr lang="zh-CN" altLang="en-US" b="1" dirty="0" smtClean="0">
                <a:solidFill>
                  <a:srgbClr val="FF0000"/>
                </a:solidFill>
                <a:latin typeface="宋体" panose="02010600030101010101" pitchFamily="2" charset="-122"/>
              </a:rPr>
              <a:t>投影</a:t>
            </a:r>
            <a:r>
              <a:rPr lang="zh-CN" altLang="en-US" b="1" dirty="0" smtClean="0"/>
              <a:t>、</a:t>
            </a:r>
            <a:r>
              <a:rPr lang="zh-CN" altLang="en-US" b="1" dirty="0" smtClean="0">
                <a:solidFill>
                  <a:srgbClr val="FF0000"/>
                </a:solidFill>
                <a:latin typeface="宋体" panose="02010600030101010101" pitchFamily="2" charset="-122"/>
              </a:rPr>
              <a:t>比例尺</a:t>
            </a:r>
            <a:r>
              <a:rPr lang="zh-CN" altLang="en-US" dirty="0" smtClean="0"/>
              <a:t>、</a:t>
            </a:r>
            <a:r>
              <a:rPr lang="zh-CN" altLang="en-US" b="1" dirty="0" smtClean="0">
                <a:solidFill>
                  <a:srgbClr val="FF0000"/>
                </a:solidFill>
                <a:latin typeface="宋体" panose="02010600030101010101" pitchFamily="2" charset="-122"/>
              </a:rPr>
              <a:t>坐标系统</a:t>
            </a:r>
            <a:r>
              <a:rPr lang="zh-CN" altLang="en-US" b="1" dirty="0" smtClean="0"/>
              <a:t>、</a:t>
            </a:r>
            <a:r>
              <a:rPr lang="zh-CN" altLang="en-US" b="1" dirty="0" smtClean="0">
                <a:solidFill>
                  <a:srgbClr val="FF0000"/>
                </a:solidFill>
                <a:latin typeface="宋体" panose="02010600030101010101" pitchFamily="2" charset="-122"/>
              </a:rPr>
              <a:t>高程系统（基准面）</a:t>
            </a:r>
            <a:r>
              <a:rPr lang="zh-CN" altLang="en-US" dirty="0" smtClean="0"/>
              <a:t>、</a:t>
            </a:r>
            <a:r>
              <a:rPr lang="zh-CN" altLang="en-US" b="1" dirty="0" smtClean="0">
                <a:solidFill>
                  <a:srgbClr val="FF0000"/>
                </a:solidFill>
                <a:latin typeface="宋体" panose="02010600030101010101" pitchFamily="2" charset="-122"/>
              </a:rPr>
              <a:t>制图网</a:t>
            </a:r>
            <a:r>
              <a:rPr lang="zh-CN" altLang="en-US" dirty="0" smtClean="0"/>
              <a:t>及</a:t>
            </a:r>
            <a:r>
              <a:rPr lang="zh-CN" altLang="en-US" b="1" dirty="0" smtClean="0">
                <a:solidFill>
                  <a:srgbClr val="FF0000"/>
                </a:solidFill>
                <a:latin typeface="宋体" panose="02010600030101010101" pitchFamily="2" charset="-122"/>
              </a:rPr>
              <a:t>分幅编号</a:t>
            </a:r>
            <a:r>
              <a:rPr lang="zh-CN" altLang="en-US" dirty="0" smtClean="0"/>
              <a:t>等内容。</a:t>
            </a:r>
            <a:endParaRPr lang="en-US" altLang="zh-CN" dirty="0" smtClean="0"/>
          </a:p>
          <a:p>
            <a:pPr>
              <a:lnSpc>
                <a:spcPct val="150000"/>
              </a:lnSpc>
            </a:pPr>
            <a:r>
              <a:rPr lang="zh-CN" altLang="en-US" dirty="0" smtClean="0">
                <a:latin typeface="宋体" panose="02010600030101010101" pitchFamily="2" charset="-122"/>
              </a:rPr>
              <a:t>海图数学基础中最重要，也是最复杂的问题是</a:t>
            </a:r>
            <a:r>
              <a:rPr lang="zh-CN" altLang="en-US" b="1" dirty="0" smtClean="0">
                <a:solidFill>
                  <a:srgbClr val="FF0000"/>
                </a:solidFill>
                <a:latin typeface="宋体" panose="02010600030101010101" pitchFamily="2" charset="-122"/>
              </a:rPr>
              <a:t>海图投影</a:t>
            </a:r>
            <a:r>
              <a:rPr lang="zh-CN" altLang="en-US" dirty="0" smtClean="0">
                <a:latin typeface="宋体" panose="02010600030101010101" pitchFamily="2" charset="-122"/>
              </a:rPr>
              <a:t>的问题。</a:t>
            </a:r>
            <a:endParaRPr lang="en-US" altLang="zh-CN" dirty="0" smtClean="0">
              <a:latin typeface="宋体" panose="02010600030101010101" pitchFamily="2" charset="-122"/>
            </a:endParaRPr>
          </a:p>
          <a:p>
            <a:pPr>
              <a:lnSpc>
                <a:spcPct val="150000"/>
              </a:lnSpc>
            </a:pPr>
            <a:r>
              <a:rPr lang="zh-CN" altLang="en-US" dirty="0" smtClean="0"/>
              <a:t>地图投影的理论完全适用于海图投影，但对于某些海图，由于其特殊用途和使用要求，需采用某些特定的投影。</a:t>
            </a:r>
            <a:r>
              <a:rPr lang="zh-CN" altLang="en-US" dirty="0" smtClean="0">
                <a:latin typeface="宋体" panose="02010600030101010101" pitchFamily="2" charset="-122"/>
              </a:rPr>
              <a:t>  </a:t>
            </a:r>
          </a:p>
          <a:p>
            <a:endParaRPr lang="zh-CN" altLang="en-US" dirty="0" smtClean="0"/>
          </a:p>
        </p:txBody>
      </p:sp>
      <p:sp>
        <p:nvSpPr>
          <p:cNvPr id="3174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654DE1C-AF0A-4B86-ACA3-146EC4AE9413}" type="slidenum">
              <a:rPr lang="en-US" altLang="zh-CN">
                <a:solidFill>
                  <a:srgbClr val="000000"/>
                </a:solidFill>
              </a:rPr>
              <a:pPr eaLnBrk="1" hangingPunct="1"/>
              <a:t>17</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defRPr/>
            </a:pPr>
            <a:r>
              <a:rPr lang="zh-CN" altLang="en-US" b="1" dirty="0" smtClean="0"/>
              <a:t>投影的选择</a:t>
            </a:r>
            <a:endParaRPr lang="en-US" altLang="zh-CN" b="1" dirty="0"/>
          </a:p>
          <a:p>
            <a:pPr marL="0" indent="0">
              <a:lnSpc>
                <a:spcPct val="150000"/>
              </a:lnSpc>
              <a:buFont typeface="Wingdings" panose="05000000000000000000" pitchFamily="2" charset="2"/>
              <a:buNone/>
              <a:defRPr/>
            </a:pPr>
            <a:r>
              <a:rPr lang="en-US" altLang="zh-CN" b="1" dirty="0"/>
              <a:t> </a:t>
            </a:r>
            <a:r>
              <a:rPr lang="en-US" altLang="zh-CN" b="1" dirty="0" smtClean="0"/>
              <a:t>        </a:t>
            </a:r>
            <a:r>
              <a:rPr lang="zh-CN" altLang="en-US" dirty="0" smtClean="0"/>
              <a:t>投影选择是根据所编地图的</a:t>
            </a:r>
            <a:r>
              <a:rPr lang="zh-CN" altLang="en-US" b="1" dirty="0" smtClean="0">
                <a:solidFill>
                  <a:srgbClr val="FF0000"/>
                </a:solidFill>
              </a:rPr>
              <a:t>特定用途</a:t>
            </a:r>
            <a:r>
              <a:rPr lang="zh-CN" altLang="en-US" dirty="0" smtClean="0">
                <a:solidFill>
                  <a:srgbClr val="FF0000"/>
                </a:solidFill>
              </a:rPr>
              <a:t>、</a:t>
            </a:r>
            <a:r>
              <a:rPr lang="zh-CN" altLang="en-US" b="1" dirty="0" smtClean="0">
                <a:solidFill>
                  <a:srgbClr val="FF0000"/>
                </a:solidFill>
              </a:rPr>
              <a:t>要求</a:t>
            </a:r>
            <a:r>
              <a:rPr lang="zh-CN" altLang="en-US" dirty="0"/>
              <a:t>和</a:t>
            </a:r>
            <a:r>
              <a:rPr lang="zh-CN" altLang="en-US" b="1" dirty="0" smtClean="0">
                <a:solidFill>
                  <a:srgbClr val="FF0000"/>
                </a:solidFill>
              </a:rPr>
              <a:t>制图区域的条件</a:t>
            </a:r>
            <a:r>
              <a:rPr lang="zh-CN" altLang="en-US" dirty="0" smtClean="0"/>
              <a:t>，选择一种最优投影，建立严格科学的数学基础，使地图最大限度地符合用图者的要求。</a:t>
            </a:r>
          </a:p>
          <a:p>
            <a:pPr>
              <a:defRPr/>
            </a:pPr>
            <a:endParaRPr lang="zh-CN" altLang="en-US" dirty="0"/>
          </a:p>
        </p:txBody>
      </p:sp>
      <p:sp>
        <p:nvSpPr>
          <p:cNvPr id="327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4D1BF2E1-7C62-4F56-952E-D912E60F1421}" type="slidenum">
              <a:rPr lang="en-US" altLang="zh-CN">
                <a:solidFill>
                  <a:srgbClr val="000000"/>
                </a:solidFill>
              </a:rPr>
              <a:pPr eaLnBrk="1" hangingPunct="1"/>
              <a:t>18</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a:t>
            </a:r>
          </a:p>
        </p:txBody>
      </p:sp>
      <p:sp>
        <p:nvSpPr>
          <p:cNvPr id="3" name="内容占位符 2"/>
          <p:cNvSpPr>
            <a:spLocks noGrp="1"/>
          </p:cNvSpPr>
          <p:nvPr>
            <p:ph idx="1"/>
          </p:nvPr>
        </p:nvSpPr>
        <p:spPr>
          <a:xfrm>
            <a:off x="900113" y="1052513"/>
            <a:ext cx="7993062" cy="5545137"/>
          </a:xfrm>
        </p:spPr>
        <p:txBody>
          <a:bodyPr/>
          <a:lstStyle/>
          <a:p>
            <a:pPr>
              <a:spcAft>
                <a:spcPts val="1200"/>
              </a:spcAft>
              <a:defRPr/>
            </a:pPr>
            <a:r>
              <a:rPr lang="zh-CN" altLang="en-US" dirty="0" smtClean="0"/>
              <a:t>投影选择的一般原则：</a:t>
            </a:r>
            <a:endParaRPr lang="en-US" altLang="zh-CN" dirty="0" smtClean="0"/>
          </a:p>
          <a:p>
            <a:pPr marL="865188" indent="-514350">
              <a:buSzPct val="100000"/>
              <a:buFont typeface="+mj-lt"/>
              <a:buAutoNum type="arabicPeriod"/>
              <a:defRPr/>
            </a:pPr>
            <a:r>
              <a:rPr lang="zh-CN" altLang="en-US" dirty="0" smtClean="0"/>
              <a:t>充分考虑各种投影的</a:t>
            </a:r>
            <a:r>
              <a:rPr lang="zh-CN" altLang="en-US" b="1" dirty="0" smtClean="0">
                <a:solidFill>
                  <a:srgbClr val="FF0000"/>
                </a:solidFill>
              </a:rPr>
              <a:t>变形特征</a:t>
            </a:r>
            <a:r>
              <a:rPr lang="zh-CN" altLang="en-US" dirty="0" smtClean="0"/>
              <a:t>，所选择投影的变形要尽可能小，并符合地图的用途；</a:t>
            </a:r>
          </a:p>
          <a:p>
            <a:pPr marL="865188" indent="-514350">
              <a:buSzPct val="100000"/>
              <a:buFont typeface="+mj-lt"/>
              <a:buAutoNum type="arabicPeriod"/>
              <a:defRPr/>
            </a:pPr>
            <a:r>
              <a:rPr lang="zh-CN" altLang="en-US" dirty="0" smtClean="0"/>
              <a:t>单幅图选择投影时，要考虑与</a:t>
            </a:r>
            <a:r>
              <a:rPr lang="zh-CN" altLang="en-US" b="1" dirty="0" smtClean="0">
                <a:solidFill>
                  <a:srgbClr val="FF0000"/>
                </a:solidFill>
              </a:rPr>
              <a:t>配合使用的投影</a:t>
            </a:r>
            <a:r>
              <a:rPr lang="zh-CN" altLang="en-US" dirty="0" smtClean="0"/>
              <a:t>，与配合</a:t>
            </a:r>
            <a:r>
              <a:rPr lang="zh-CN" altLang="en-US" dirty="0"/>
              <a:t>使用的图的投影尽可能</a:t>
            </a:r>
            <a:r>
              <a:rPr lang="zh-CN" altLang="en-US" dirty="0" smtClean="0"/>
              <a:t>一致；</a:t>
            </a:r>
          </a:p>
          <a:p>
            <a:pPr marL="865188" indent="-514350">
              <a:buSzPct val="100000"/>
              <a:buFont typeface="+mj-lt"/>
              <a:buAutoNum type="arabicPeriod"/>
              <a:defRPr/>
            </a:pPr>
            <a:r>
              <a:rPr lang="zh-CN" altLang="en-US" dirty="0" smtClean="0"/>
              <a:t>在保证上述要求的前提下，尽可能选择</a:t>
            </a:r>
            <a:r>
              <a:rPr lang="zh-CN" altLang="en-US" b="1" dirty="0" smtClean="0">
                <a:solidFill>
                  <a:srgbClr val="FF0000"/>
                </a:solidFill>
              </a:rPr>
              <a:t>经纬网图形简单的投影</a:t>
            </a:r>
            <a:r>
              <a:rPr lang="zh-CN" altLang="en-US" dirty="0" smtClean="0"/>
              <a:t>，</a:t>
            </a:r>
            <a:r>
              <a:rPr lang="zh-CN" altLang="en-US" dirty="0"/>
              <a:t> </a:t>
            </a:r>
            <a:r>
              <a:rPr lang="zh-CN" altLang="en-US" dirty="0" smtClean="0"/>
              <a:t>以便</a:t>
            </a:r>
            <a:r>
              <a:rPr lang="zh-CN" altLang="en-US" dirty="0"/>
              <a:t>计算、展绘、作业和使用。</a:t>
            </a:r>
            <a:endParaRPr lang="zh-CN" altLang="en-US" dirty="0" smtClean="0"/>
          </a:p>
          <a:p>
            <a:pPr marL="865188" indent="-514350">
              <a:buSzPct val="100000"/>
              <a:buFont typeface="+mj-lt"/>
              <a:buAutoNum type="arabicPeriod"/>
              <a:defRPr/>
            </a:pPr>
            <a:r>
              <a:rPr lang="zh-CN" altLang="en-US" dirty="0" smtClean="0"/>
              <a:t>新编图的投影与基本资料图的投影尽可能一致或接近，以便作业、投影转换和保证成图精度。</a:t>
            </a:r>
            <a:endParaRPr lang="zh-CN" altLang="en-US" dirty="0"/>
          </a:p>
        </p:txBody>
      </p:sp>
      <p:sp>
        <p:nvSpPr>
          <p:cNvPr id="3379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84E5EBB-13F7-4FF8-9E7D-2CECDFF5321C}" type="slidenum">
              <a:rPr lang="en-US" altLang="zh-CN">
                <a:solidFill>
                  <a:srgbClr val="000000"/>
                </a:solidFill>
              </a:rPr>
              <a:pPr eaLnBrk="1" hangingPunct="1"/>
              <a:t>19</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741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0A0D484-EEA8-4121-A022-9DBEA4E394D5}" type="slidenum">
              <a:rPr lang="en-US" altLang="zh-CN">
                <a:solidFill>
                  <a:srgbClr val="000000"/>
                </a:solidFill>
              </a:rPr>
              <a:pPr eaLnBrk="1" hangingPunct="1"/>
              <a:t>2</a:t>
            </a:fld>
            <a:endParaRPr lang="en-US" altLang="zh-CN">
              <a:solidFill>
                <a:srgbClr val="000000"/>
              </a:solidFill>
            </a:endParaRPr>
          </a:p>
        </p:txBody>
      </p:sp>
      <p:sp>
        <p:nvSpPr>
          <p:cNvPr id="17412" name="标题 8"/>
          <p:cNvSpPr>
            <a:spLocks noGrp="1"/>
          </p:cNvSpPr>
          <p:nvPr>
            <p:ph type="ctrTitle"/>
          </p:nvPr>
        </p:nvSpPr>
        <p:spPr/>
        <p:txBody>
          <a:bodyPr/>
          <a:lstStyle/>
          <a:p>
            <a:pPr algn="ctr" eaLnBrk="1" hangingPunct="1"/>
            <a:r>
              <a:rPr lang="zh-CN" altLang="en-US" dirty="0" smtClean="0"/>
              <a:t>第九章</a:t>
            </a:r>
            <a:r>
              <a:rPr lang="en-US" altLang="zh-CN" dirty="0" smtClean="0"/>
              <a:t/>
            </a:r>
            <a:br>
              <a:rPr lang="en-US" altLang="zh-CN" dirty="0" smtClean="0"/>
            </a:br>
            <a:r>
              <a:rPr lang="zh-CN" altLang="en-US" dirty="0" smtClean="0"/>
              <a:t> 海图绘制</a:t>
            </a:r>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spTree>
  </p:cSld>
  <p:clrMapOvr>
    <a:masterClrMapping/>
  </p:clrMapOvr>
  <p:transition spd="slow" advTm="255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海图的投影选择</a:t>
            </a:r>
          </a:p>
        </p:txBody>
      </p:sp>
      <p:sp>
        <p:nvSpPr>
          <p:cNvPr id="3" name="内容占位符 2"/>
          <p:cNvSpPr>
            <a:spLocks noGrp="1"/>
          </p:cNvSpPr>
          <p:nvPr>
            <p:ph idx="1"/>
          </p:nvPr>
        </p:nvSpPr>
        <p:spPr>
          <a:xfrm>
            <a:off x="900113" y="1052513"/>
            <a:ext cx="7993062" cy="5545137"/>
          </a:xfrm>
        </p:spPr>
        <p:txBody>
          <a:bodyPr/>
          <a:lstStyle/>
          <a:p>
            <a:pPr marL="514350" indent="-514350">
              <a:spcBef>
                <a:spcPts val="1200"/>
              </a:spcBef>
              <a:spcAft>
                <a:spcPts val="1200"/>
              </a:spcAft>
              <a:buFont typeface="+mj-lt"/>
              <a:buAutoNum type="arabicPeriod"/>
              <a:defRPr/>
            </a:pPr>
            <a:r>
              <a:rPr lang="zh-CN" altLang="en-US" dirty="0" smtClean="0"/>
              <a:t>航海图的投影选择 </a:t>
            </a:r>
            <a:endParaRPr lang="en-US" altLang="zh-CN" dirty="0" smtClean="0"/>
          </a:p>
          <a:p>
            <a:pPr lvl="1">
              <a:spcBef>
                <a:spcPts val="1200"/>
              </a:spcBef>
              <a:spcAft>
                <a:spcPts val="1200"/>
              </a:spcAft>
              <a:defRPr/>
            </a:pPr>
            <a:r>
              <a:rPr lang="zh-CN" altLang="en-US" dirty="0" smtClean="0"/>
              <a:t>船舶航行时通常保持</a:t>
            </a:r>
            <a:r>
              <a:rPr lang="zh-CN" altLang="en-US" b="1" dirty="0" smtClean="0">
                <a:solidFill>
                  <a:srgbClr val="FF0000"/>
                </a:solidFill>
              </a:rPr>
              <a:t>分段等角</a:t>
            </a:r>
            <a:r>
              <a:rPr lang="zh-CN" altLang="en-US" dirty="0" smtClean="0"/>
              <a:t>航行。因此，航海图的投影必须是等角的，墨卡托投影（等角正圆柱投影）具有这种性质，国际海道测量组织</a:t>
            </a:r>
            <a:r>
              <a:rPr lang="en-US" altLang="zh-CN" dirty="0" smtClean="0"/>
              <a:t>IHO</a:t>
            </a:r>
            <a:r>
              <a:rPr lang="zh-CN" altLang="en-US" dirty="0" smtClean="0"/>
              <a:t>要求航海图采用</a:t>
            </a:r>
            <a:r>
              <a:rPr lang="zh-CN" altLang="en-US" b="1" dirty="0" smtClean="0">
                <a:solidFill>
                  <a:srgbClr val="FF0000"/>
                </a:solidFill>
              </a:rPr>
              <a:t>墨卡托投影</a:t>
            </a:r>
            <a:r>
              <a:rPr lang="zh-CN" altLang="en-US" dirty="0" smtClean="0"/>
              <a:t>。</a:t>
            </a:r>
            <a:endParaRPr lang="en-US" altLang="zh-CN" dirty="0" smtClean="0"/>
          </a:p>
          <a:p>
            <a:pPr marL="514350" indent="-514350">
              <a:spcBef>
                <a:spcPts val="1200"/>
              </a:spcBef>
              <a:spcAft>
                <a:spcPts val="1200"/>
              </a:spcAft>
              <a:buFont typeface="+mj-lt"/>
              <a:buAutoNum type="arabicPeriod"/>
              <a:defRPr/>
            </a:pPr>
            <a:r>
              <a:rPr lang="zh-CN" altLang="en-US" dirty="0" smtClean="0"/>
              <a:t>通用海图的投影选择</a:t>
            </a:r>
            <a:endParaRPr lang="en-US" altLang="zh-CN" dirty="0" smtClean="0"/>
          </a:p>
          <a:p>
            <a:pPr lvl="1">
              <a:spcBef>
                <a:spcPts val="1200"/>
              </a:spcBef>
              <a:spcAft>
                <a:spcPts val="1200"/>
              </a:spcAft>
              <a:defRPr/>
            </a:pPr>
            <a:r>
              <a:rPr lang="zh-CN" altLang="en-US" dirty="0" smtClean="0"/>
              <a:t>通用海图包括</a:t>
            </a:r>
            <a:r>
              <a:rPr lang="zh-CN" altLang="en-US" b="1" dirty="0" smtClean="0">
                <a:solidFill>
                  <a:srgbClr val="FF0000"/>
                </a:solidFill>
              </a:rPr>
              <a:t>海底地势图</a:t>
            </a:r>
            <a:r>
              <a:rPr lang="zh-CN" altLang="en-US" dirty="0" smtClean="0"/>
              <a:t>（海区形势图）和</a:t>
            </a:r>
            <a:r>
              <a:rPr lang="zh-CN" altLang="en-US" b="1" dirty="0" smtClean="0">
                <a:solidFill>
                  <a:srgbClr val="FF0000"/>
                </a:solidFill>
              </a:rPr>
              <a:t>海底地形图</a:t>
            </a:r>
            <a:r>
              <a:rPr lang="zh-CN" altLang="en-US" dirty="0" smtClean="0"/>
              <a:t>。这两类图比例尺不同，包含的地理区域不同，用途也不同，其投影的选择也必然会有差异。</a:t>
            </a:r>
          </a:p>
          <a:p>
            <a:pPr>
              <a:defRPr/>
            </a:pPr>
            <a:endParaRPr lang="zh-CN" altLang="en-US" dirty="0" smtClean="0"/>
          </a:p>
          <a:p>
            <a:pPr>
              <a:defRPr/>
            </a:pPr>
            <a:endParaRPr lang="zh-CN" altLang="en-US" dirty="0" smtClean="0"/>
          </a:p>
          <a:p>
            <a:pPr>
              <a:defRPr/>
            </a:pPr>
            <a:endParaRPr lang="zh-CN" altLang="en-US" dirty="0" smtClean="0"/>
          </a:p>
          <a:p>
            <a:pPr>
              <a:defRPr/>
            </a:pPr>
            <a:endParaRPr lang="zh-CN" altLang="en-US" dirty="0"/>
          </a:p>
        </p:txBody>
      </p:sp>
      <p:sp>
        <p:nvSpPr>
          <p:cNvPr id="3482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50DDC3D0-3876-4054-8420-BF22C6A2A95A}" type="slidenum">
              <a:rPr lang="en-US" altLang="zh-CN">
                <a:solidFill>
                  <a:srgbClr val="000000"/>
                </a:solidFill>
              </a:rPr>
              <a:pPr eaLnBrk="1" hangingPunct="1"/>
              <a:t>20</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900113" y="836613"/>
            <a:ext cx="7313612" cy="576262"/>
          </a:xfrm>
        </p:spPr>
        <p:txBody>
          <a:bodyPr/>
          <a:lstStyle/>
          <a:p>
            <a:r>
              <a:rPr lang="zh-CN" altLang="en-US" sz="3600" smtClean="0"/>
              <a:t>通用海图的投影选择：</a:t>
            </a:r>
          </a:p>
        </p:txBody>
      </p:sp>
      <p:sp>
        <p:nvSpPr>
          <p:cNvPr id="3" name="内容占位符 2"/>
          <p:cNvSpPr>
            <a:spLocks noGrp="1"/>
          </p:cNvSpPr>
          <p:nvPr>
            <p:ph idx="1"/>
          </p:nvPr>
        </p:nvSpPr>
        <p:spPr>
          <a:xfrm>
            <a:off x="900113" y="1484313"/>
            <a:ext cx="7993062" cy="5545137"/>
          </a:xfrm>
        </p:spPr>
        <p:txBody>
          <a:bodyPr/>
          <a:lstStyle/>
          <a:p>
            <a:pPr marL="457200" indent="-457200">
              <a:lnSpc>
                <a:spcPct val="150000"/>
              </a:lnSpc>
              <a:spcBef>
                <a:spcPts val="600"/>
              </a:spcBef>
              <a:spcAft>
                <a:spcPts val="600"/>
              </a:spcAft>
              <a:buFont typeface="+mj-ea"/>
              <a:buAutoNum type="circleNumDbPlain"/>
              <a:defRPr/>
            </a:pPr>
            <a:r>
              <a:rPr lang="zh-CN" altLang="en-US" sz="2400" dirty="0" smtClean="0"/>
              <a:t>海底地势图 </a:t>
            </a:r>
          </a:p>
          <a:p>
            <a:pPr marL="0" indent="0">
              <a:lnSpc>
                <a:spcPct val="150000"/>
              </a:lnSpc>
              <a:spcBef>
                <a:spcPts val="600"/>
              </a:spcBef>
              <a:spcAft>
                <a:spcPts val="0"/>
              </a:spcAft>
              <a:buFont typeface="Wingdings" panose="05000000000000000000" pitchFamily="2" charset="2"/>
              <a:buNone/>
              <a:defRPr/>
            </a:pPr>
            <a:r>
              <a:rPr lang="zh-CN" altLang="en-US" sz="2000" dirty="0" smtClean="0"/>
              <a:t>         此类图一般比例尺较小，包含的地理区域较大。目的是了解区域的形势。为了方便海底地势图和航海图资料的转绘和对照，各国出版的海底地势图，绝大多数采用墨卡托投影，与航海图一致。</a:t>
            </a:r>
          </a:p>
          <a:p>
            <a:pPr marL="457200" indent="-457200">
              <a:lnSpc>
                <a:spcPct val="150000"/>
              </a:lnSpc>
              <a:spcBef>
                <a:spcPts val="600"/>
              </a:spcBef>
              <a:spcAft>
                <a:spcPts val="600"/>
              </a:spcAft>
              <a:buFont typeface="+mj-ea"/>
              <a:buAutoNum type="circleNumDbPlain" startAt="2"/>
              <a:defRPr/>
            </a:pPr>
            <a:r>
              <a:rPr lang="zh-CN" altLang="en-US" sz="2400" dirty="0" smtClean="0"/>
              <a:t>海底地形图 </a:t>
            </a:r>
            <a:endParaRPr lang="zh-CN" altLang="en-US" sz="2400" dirty="0"/>
          </a:p>
          <a:p>
            <a:pPr marL="0" indent="0">
              <a:lnSpc>
                <a:spcPct val="150000"/>
              </a:lnSpc>
              <a:spcBef>
                <a:spcPts val="600"/>
              </a:spcBef>
              <a:spcAft>
                <a:spcPts val="0"/>
              </a:spcAft>
              <a:buFont typeface="Wingdings" panose="05000000000000000000" pitchFamily="2" charset="2"/>
              <a:buNone/>
              <a:defRPr/>
            </a:pPr>
            <a:r>
              <a:rPr lang="zh-CN" altLang="en-US" sz="2000" dirty="0" smtClean="0"/>
              <a:t>         此类图比例尺相对较大，要求有较高的量测精度。这类图可供选择的投影较多，各个国家常常根据本国的地图位置、区域形状、投影使用习惯，以及与陆地地形图协调一致等来选择投影。    </a:t>
            </a:r>
            <a:endParaRPr lang="en-US" altLang="zh-CN" sz="2000" dirty="0"/>
          </a:p>
          <a:p>
            <a:pPr marL="0" indent="0">
              <a:lnSpc>
                <a:spcPct val="150000"/>
              </a:lnSpc>
              <a:spcBef>
                <a:spcPts val="600"/>
              </a:spcBef>
              <a:spcAft>
                <a:spcPts val="0"/>
              </a:spcAft>
              <a:buFont typeface="Wingdings" panose="05000000000000000000" pitchFamily="2" charset="2"/>
              <a:buNone/>
              <a:defRPr/>
            </a:pPr>
            <a:r>
              <a:rPr lang="en-US" altLang="zh-CN" sz="2000" dirty="0" smtClean="0"/>
              <a:t>         </a:t>
            </a:r>
            <a:r>
              <a:rPr lang="zh-CN" altLang="en-US" sz="2000" dirty="0" smtClean="0"/>
              <a:t>一般选择与航海图统一的墨卡托投影或者与陆地地形图相一致的高斯</a:t>
            </a:r>
            <a:r>
              <a:rPr lang="en-US" altLang="zh-CN" sz="2000" dirty="0" smtClean="0"/>
              <a:t>-</a:t>
            </a:r>
            <a:r>
              <a:rPr lang="zh-CN" altLang="en-US" sz="2000" dirty="0" smtClean="0"/>
              <a:t>克吕格投影。</a:t>
            </a:r>
          </a:p>
        </p:txBody>
      </p:sp>
      <p:sp>
        <p:nvSpPr>
          <p:cNvPr id="3584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B6573981-FF9E-4A21-8497-B52B66D42CB7}" type="slidenum">
              <a:rPr lang="en-US" altLang="zh-CN">
                <a:solidFill>
                  <a:srgbClr val="000000"/>
                </a:solidFill>
              </a:rPr>
              <a:pPr eaLnBrk="1" hangingPunct="1"/>
              <a:t>21</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航海图的投影选择</a:t>
            </a:r>
          </a:p>
        </p:txBody>
      </p:sp>
      <p:sp>
        <p:nvSpPr>
          <p:cNvPr id="3" name="内容占位符 2"/>
          <p:cNvSpPr>
            <a:spLocks noGrp="1"/>
          </p:cNvSpPr>
          <p:nvPr>
            <p:ph idx="1"/>
          </p:nvPr>
        </p:nvSpPr>
        <p:spPr>
          <a:xfrm>
            <a:off x="900113" y="1052513"/>
            <a:ext cx="7993062" cy="5545137"/>
          </a:xfrm>
        </p:spPr>
        <p:txBody>
          <a:bodyPr/>
          <a:lstStyle/>
          <a:p>
            <a:pPr marL="514350" indent="-514350">
              <a:spcBef>
                <a:spcPts val="1200"/>
              </a:spcBef>
              <a:spcAft>
                <a:spcPts val="1200"/>
              </a:spcAft>
              <a:buFont typeface="+mj-lt"/>
              <a:buAutoNum type="arabicPeriod" startAt="3"/>
              <a:defRPr/>
            </a:pPr>
            <a:r>
              <a:rPr lang="zh-CN" altLang="en-US" dirty="0" smtClean="0"/>
              <a:t>专题海图的投影选择</a:t>
            </a:r>
            <a:endParaRPr lang="en-US" altLang="zh-CN" dirty="0" smtClean="0"/>
          </a:p>
          <a:p>
            <a:pPr lvl="1">
              <a:lnSpc>
                <a:spcPct val="150000"/>
              </a:lnSpc>
              <a:spcBef>
                <a:spcPts val="1200"/>
              </a:spcBef>
              <a:spcAft>
                <a:spcPts val="1200"/>
              </a:spcAft>
              <a:defRPr/>
            </a:pPr>
            <a:r>
              <a:rPr lang="zh-CN" altLang="en-US" dirty="0" smtClean="0"/>
              <a:t>专题海图</a:t>
            </a:r>
            <a:r>
              <a:rPr lang="zh-CN" altLang="en-US" dirty="0"/>
              <a:t>的内容很广泛，表示方法也很多。综合各国经验，与航海有关的各种专题海图，即航海参考图，应采用墨卡托投影编制</a:t>
            </a:r>
            <a:r>
              <a:rPr lang="zh-CN" altLang="en-US" dirty="0" smtClean="0"/>
              <a:t>。</a:t>
            </a:r>
            <a:endParaRPr lang="en-US" altLang="zh-CN" dirty="0" smtClean="0"/>
          </a:p>
          <a:p>
            <a:pPr lvl="1">
              <a:lnSpc>
                <a:spcPct val="150000"/>
              </a:lnSpc>
              <a:spcBef>
                <a:spcPts val="1200"/>
              </a:spcBef>
              <a:spcAft>
                <a:spcPts val="1200"/>
              </a:spcAft>
              <a:defRPr/>
            </a:pPr>
            <a:r>
              <a:rPr lang="zh-CN" altLang="en-US" dirty="0" smtClean="0"/>
              <a:t>各种</a:t>
            </a:r>
            <a:r>
              <a:rPr lang="zh-CN" altLang="en-US" dirty="0"/>
              <a:t>非航海用的专题海图，如只作为参考用，对限制投影变形没有特定要求时，也应尽可能采用墨卡托投影。</a:t>
            </a:r>
          </a:p>
          <a:p>
            <a:pPr lvl="1">
              <a:spcBef>
                <a:spcPts val="1200"/>
              </a:spcBef>
              <a:spcAft>
                <a:spcPts val="1200"/>
              </a:spcAft>
              <a:defRPr/>
            </a:pPr>
            <a:endParaRPr lang="zh-CN" altLang="en-US" dirty="0" smtClean="0"/>
          </a:p>
          <a:p>
            <a:pPr>
              <a:defRPr/>
            </a:pPr>
            <a:endParaRPr lang="zh-CN" altLang="en-US" dirty="0" smtClean="0"/>
          </a:p>
          <a:p>
            <a:pPr>
              <a:defRPr/>
            </a:pPr>
            <a:endParaRPr lang="zh-CN" altLang="en-US" dirty="0" smtClean="0"/>
          </a:p>
          <a:p>
            <a:pPr>
              <a:defRPr/>
            </a:pPr>
            <a:endParaRPr lang="zh-CN" altLang="en-US" dirty="0"/>
          </a:p>
        </p:txBody>
      </p:sp>
      <p:sp>
        <p:nvSpPr>
          <p:cNvPr id="3686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FABEF66-2CAE-40AB-A852-78C486DDDA0F}" type="slidenum">
              <a:rPr lang="en-US" altLang="zh-CN">
                <a:solidFill>
                  <a:srgbClr val="000000"/>
                </a:solidFill>
              </a:rPr>
              <a:pPr eaLnBrk="1" hangingPunct="1"/>
              <a:t>22</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defRPr/>
            </a:pPr>
            <a:r>
              <a:rPr lang="zh-CN" altLang="en-US" dirty="0" smtClean="0"/>
              <a:t>从目前出版的多数海图集来看，其主要投影仍然还是墨卡托投影。大致有下列情形：</a:t>
            </a:r>
            <a:endParaRPr lang="en-US" altLang="zh-CN" dirty="0" smtClean="0"/>
          </a:p>
          <a:p>
            <a:pPr marL="719138" indent="-358775">
              <a:lnSpc>
                <a:spcPct val="150000"/>
              </a:lnSpc>
              <a:spcBef>
                <a:spcPts val="600"/>
              </a:spcBef>
              <a:buFont typeface="Wingdings" panose="05000000000000000000" pitchFamily="2" charset="2"/>
              <a:buChar char="n"/>
              <a:defRPr/>
            </a:pPr>
            <a:r>
              <a:rPr lang="zh-CN" altLang="en-US" sz="2400" dirty="0"/>
              <a:t>航海图集或航海参考图集。这类海图集均采用墨卡托投影。</a:t>
            </a:r>
          </a:p>
          <a:p>
            <a:pPr marL="719138" indent="-358775">
              <a:lnSpc>
                <a:spcPct val="150000"/>
              </a:lnSpc>
              <a:spcBef>
                <a:spcPts val="600"/>
              </a:spcBef>
              <a:buFont typeface="Wingdings" panose="05000000000000000000" pitchFamily="2" charset="2"/>
              <a:buChar char="n"/>
              <a:defRPr/>
            </a:pPr>
            <a:r>
              <a:rPr lang="zh-CN" altLang="en-US" sz="2400" dirty="0"/>
              <a:t>各种专题海图集和综合性海图集。它们虽然不是航海图集，或者主要不是供航海参考用，但其中的大部分图集或图集中的大部分图幅均采用墨卡托投影。</a:t>
            </a:r>
          </a:p>
          <a:p>
            <a:pPr marL="719138" indent="-358775">
              <a:lnSpc>
                <a:spcPct val="150000"/>
              </a:lnSpc>
              <a:spcBef>
                <a:spcPts val="600"/>
              </a:spcBef>
              <a:buFont typeface="Wingdings" panose="05000000000000000000" pitchFamily="2" charset="2"/>
              <a:buChar char="n"/>
              <a:defRPr/>
            </a:pPr>
            <a:r>
              <a:rPr lang="zh-CN" altLang="en-US" sz="2400" dirty="0"/>
              <a:t>某些图集中的部分序图，如世界海洋图、大洋图等小比例尺形势图，可采用习惯的其它常用投影，如伪圆柱投影、多圆锥投影等。</a:t>
            </a:r>
          </a:p>
          <a:p>
            <a:pPr>
              <a:lnSpc>
                <a:spcPct val="150000"/>
              </a:lnSpc>
              <a:defRPr/>
            </a:pPr>
            <a:endParaRPr lang="zh-CN" altLang="en-US" sz="2400" dirty="0"/>
          </a:p>
          <a:p>
            <a:pPr>
              <a:defRPr/>
            </a:pPr>
            <a:endParaRPr lang="zh-CN" altLang="en-US" dirty="0"/>
          </a:p>
        </p:txBody>
      </p:sp>
      <p:sp>
        <p:nvSpPr>
          <p:cNvPr id="3789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EEC120A6-45FE-434E-87E1-8D359F1D819C}" type="slidenum">
              <a:rPr lang="en-US" altLang="zh-CN">
                <a:solidFill>
                  <a:srgbClr val="000000"/>
                </a:solidFill>
              </a:rPr>
              <a:pPr eaLnBrk="1" hangingPunct="1"/>
              <a:t>23</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defRPr/>
            </a:pPr>
            <a:r>
              <a:rPr lang="zh-CN" altLang="en-US" b="1" dirty="0" smtClean="0"/>
              <a:t>墨卡托投影（正轴等角</a:t>
            </a:r>
            <a:r>
              <a:rPr lang="zh-CN" altLang="en-US" dirty="0" smtClean="0"/>
              <a:t>圆柱投影</a:t>
            </a:r>
            <a:r>
              <a:rPr lang="zh-CN" altLang="en-US" b="1" dirty="0" smtClean="0"/>
              <a:t>）</a:t>
            </a:r>
            <a:endParaRPr lang="en-US" altLang="zh-CN" b="1" dirty="0" smtClean="0"/>
          </a:p>
          <a:p>
            <a:pPr marL="514350" indent="-425450">
              <a:spcBef>
                <a:spcPts val="600"/>
              </a:spcBef>
              <a:buSzPct val="80000"/>
              <a:buFont typeface="+mj-ea"/>
              <a:buAutoNum type="circleNumDbPlain"/>
              <a:defRPr/>
            </a:pPr>
            <a:r>
              <a:rPr lang="zh-CN" altLang="en-US" sz="2400" dirty="0" smtClean="0"/>
              <a:t>经线是相互平行的直线，而且相同度数间隔的经线之间的距离也相等。</a:t>
            </a:r>
          </a:p>
          <a:p>
            <a:pPr marL="514350" indent="-425450">
              <a:spcBef>
                <a:spcPts val="600"/>
              </a:spcBef>
              <a:buSzPct val="80000"/>
              <a:buFont typeface="+mj-ea"/>
              <a:buAutoNum type="circleNumDbPlain"/>
              <a:defRPr/>
            </a:pPr>
            <a:r>
              <a:rPr lang="zh-CN" altLang="en-US" sz="2400" dirty="0" smtClean="0"/>
              <a:t>纬线也是平行的直线，相同度数的间隔随纬度的增大向两极逐渐伸长（渐长），至极地为无穷大。由于随纬度渐长的特点，又称它为渐长投影。</a:t>
            </a:r>
          </a:p>
          <a:p>
            <a:pPr marL="514350" indent="-425450">
              <a:spcBef>
                <a:spcPts val="600"/>
              </a:spcBef>
              <a:buSzPct val="80000"/>
              <a:buFont typeface="+mj-ea"/>
              <a:buAutoNum type="circleNumDbPlain"/>
              <a:defRPr/>
            </a:pPr>
            <a:r>
              <a:rPr lang="zh-CN" altLang="en-US" sz="2400" dirty="0" smtClean="0"/>
              <a:t>经线与纬线成正交（</a:t>
            </a:r>
            <a:r>
              <a:rPr lang="zh-CN" altLang="en-US" sz="2400" dirty="0"/>
              <a:t>相互</a:t>
            </a:r>
            <a:r>
              <a:rPr lang="zh-CN" altLang="en-US" sz="2400" dirty="0" smtClean="0"/>
              <a:t>垂直）。</a:t>
            </a:r>
          </a:p>
          <a:p>
            <a:pPr marL="514350" indent="-425450">
              <a:spcBef>
                <a:spcPts val="600"/>
              </a:spcBef>
              <a:buSzPct val="80000"/>
              <a:buFont typeface="+mj-ea"/>
              <a:buAutoNum type="circleNumDbPlain"/>
              <a:defRPr/>
            </a:pPr>
            <a:r>
              <a:rPr lang="zh-CN" altLang="en-US" sz="2400" dirty="0" smtClean="0"/>
              <a:t>投影面上同一点的两方向线（大地线或大圆弧）的切线的夹角与实地一致。当比例尺较大时，方向线近似于直线。</a:t>
            </a:r>
          </a:p>
          <a:p>
            <a:pPr marL="514350" indent="-425450">
              <a:spcBef>
                <a:spcPts val="600"/>
              </a:spcBef>
              <a:buSzPct val="80000"/>
              <a:buFont typeface="+mj-ea"/>
              <a:buAutoNum type="circleNumDbPlain"/>
              <a:defRPr/>
            </a:pPr>
            <a:r>
              <a:rPr lang="zh-CN" altLang="en-US" sz="2400" dirty="0" smtClean="0"/>
              <a:t>等角航线在投影平面上是一条直线，而大地线（椭球面上两点间最短距离）或大圆弧（把椭球体视为球体时）在投影平面上是一条凸向极地的曲线。  </a:t>
            </a:r>
          </a:p>
        </p:txBody>
      </p:sp>
      <p:sp>
        <p:nvSpPr>
          <p:cNvPr id="3891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0A565937-5384-442D-BB8D-A478583043E0}" type="slidenum">
              <a:rPr lang="en-US" altLang="zh-CN">
                <a:solidFill>
                  <a:srgbClr val="000000"/>
                </a:solidFill>
              </a:rPr>
              <a:pPr eaLnBrk="1" hangingPunct="1"/>
              <a:t>24</a:t>
            </a:fld>
            <a:endParaRPr lang="en-US" altLang="zh-CN">
              <a:solidFill>
                <a:srgbClr val="000000"/>
              </a:solidFill>
            </a:endParaRPr>
          </a:p>
        </p:txBody>
      </p:sp>
      <p:grpSp>
        <p:nvGrpSpPr>
          <p:cNvPr id="5" name="Group 48"/>
          <p:cNvGrpSpPr>
            <a:grpSpLocks/>
          </p:cNvGrpSpPr>
          <p:nvPr/>
        </p:nvGrpSpPr>
        <p:grpSpPr bwMode="auto">
          <a:xfrm>
            <a:off x="1473200" y="1327150"/>
            <a:ext cx="6097588" cy="4897438"/>
            <a:chOff x="787" y="909"/>
            <a:chExt cx="3841" cy="3085"/>
          </a:xfrm>
        </p:grpSpPr>
        <p:sp>
          <p:nvSpPr>
            <p:cNvPr id="38918" name="Rectangle 49"/>
            <p:cNvSpPr>
              <a:spLocks noChangeArrowheads="1"/>
            </p:cNvSpPr>
            <p:nvPr/>
          </p:nvSpPr>
          <p:spPr bwMode="auto">
            <a:xfrm>
              <a:off x="956" y="1300"/>
              <a:ext cx="1267" cy="2366"/>
            </a:xfrm>
            <a:prstGeom prst="rect">
              <a:avLst/>
            </a:prstGeom>
            <a:solidFill>
              <a:srgbClr val="66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8919" name="Arc 50"/>
            <p:cNvSpPr>
              <a:spLocks/>
            </p:cNvSpPr>
            <p:nvPr/>
          </p:nvSpPr>
          <p:spPr bwMode="auto">
            <a:xfrm>
              <a:off x="1084" y="1622"/>
              <a:ext cx="1024" cy="600"/>
            </a:xfrm>
            <a:custGeom>
              <a:avLst/>
              <a:gdLst>
                <a:gd name="T0" fmla="*/ 0 w 23347"/>
                <a:gd name="T1" fmla="*/ 0 h 21600"/>
                <a:gd name="T2" fmla="*/ 0 w 23347"/>
                <a:gd name="T3" fmla="*/ 0 h 21600"/>
                <a:gd name="T4" fmla="*/ 0 w 23347"/>
                <a:gd name="T5" fmla="*/ 0 h 21600"/>
                <a:gd name="T6" fmla="*/ 0 60000 65536"/>
                <a:gd name="T7" fmla="*/ 0 60000 65536"/>
                <a:gd name="T8" fmla="*/ 0 60000 65536"/>
              </a:gdLst>
              <a:ahLst/>
              <a:cxnLst>
                <a:cxn ang="T6">
                  <a:pos x="T0" y="T1"/>
                </a:cxn>
                <a:cxn ang="T7">
                  <a:pos x="T2" y="T3"/>
                </a:cxn>
                <a:cxn ang="T8">
                  <a:pos x="T4" y="T5"/>
                </a:cxn>
              </a:cxnLst>
              <a:rect l="0" t="0" r="r" b="b"/>
              <a:pathLst>
                <a:path w="23347" h="21600" fill="none" extrusionOk="0">
                  <a:moveTo>
                    <a:pt x="23347" y="17966"/>
                  </a:moveTo>
                  <a:cubicBezTo>
                    <a:pt x="19797" y="20335"/>
                    <a:pt x="15624" y="21599"/>
                    <a:pt x="11357" y="21600"/>
                  </a:cubicBezTo>
                  <a:cubicBezTo>
                    <a:pt x="7345" y="21600"/>
                    <a:pt x="3412" y="20482"/>
                    <a:pt x="-1" y="18373"/>
                  </a:cubicBezTo>
                </a:path>
                <a:path w="23347" h="21600" stroke="0" extrusionOk="0">
                  <a:moveTo>
                    <a:pt x="23347" y="17966"/>
                  </a:moveTo>
                  <a:cubicBezTo>
                    <a:pt x="19797" y="20335"/>
                    <a:pt x="15624" y="21599"/>
                    <a:pt x="11357" y="21600"/>
                  </a:cubicBezTo>
                  <a:cubicBezTo>
                    <a:pt x="7345" y="21600"/>
                    <a:pt x="3412" y="20482"/>
                    <a:pt x="-1" y="18373"/>
                  </a:cubicBezTo>
                  <a:lnTo>
                    <a:pt x="11357" y="0"/>
                  </a:lnTo>
                  <a:lnTo>
                    <a:pt x="23347" y="17966"/>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0" name="Arc 51"/>
            <p:cNvSpPr>
              <a:spLocks/>
            </p:cNvSpPr>
            <p:nvPr/>
          </p:nvSpPr>
          <p:spPr bwMode="auto">
            <a:xfrm>
              <a:off x="1226" y="1699"/>
              <a:ext cx="755" cy="329"/>
            </a:xfrm>
            <a:custGeom>
              <a:avLst/>
              <a:gdLst>
                <a:gd name="T0" fmla="*/ 0 w 25482"/>
                <a:gd name="T1" fmla="*/ 0 h 21600"/>
                <a:gd name="T2" fmla="*/ 0 w 25482"/>
                <a:gd name="T3" fmla="*/ 0 h 21600"/>
                <a:gd name="T4" fmla="*/ 0 w 25482"/>
                <a:gd name="T5" fmla="*/ 0 h 21600"/>
                <a:gd name="T6" fmla="*/ 0 60000 65536"/>
                <a:gd name="T7" fmla="*/ 0 60000 65536"/>
                <a:gd name="T8" fmla="*/ 0 60000 65536"/>
              </a:gdLst>
              <a:ahLst/>
              <a:cxnLst>
                <a:cxn ang="T6">
                  <a:pos x="T0" y="T1"/>
                </a:cxn>
                <a:cxn ang="T7">
                  <a:pos x="T2" y="T3"/>
                </a:cxn>
                <a:cxn ang="T8">
                  <a:pos x="T4" y="T5"/>
                </a:cxn>
              </a:cxnLst>
              <a:rect l="0" t="0" r="r" b="b"/>
              <a:pathLst>
                <a:path w="25482" h="21600" fill="none" extrusionOk="0">
                  <a:moveTo>
                    <a:pt x="25481" y="17633"/>
                  </a:moveTo>
                  <a:cubicBezTo>
                    <a:pt x="21833" y="20214"/>
                    <a:pt x="17475" y="21599"/>
                    <a:pt x="13007" y="21600"/>
                  </a:cubicBezTo>
                  <a:cubicBezTo>
                    <a:pt x="8313" y="21600"/>
                    <a:pt x="3747" y="20071"/>
                    <a:pt x="0" y="17244"/>
                  </a:cubicBezTo>
                </a:path>
                <a:path w="25482" h="21600" stroke="0" extrusionOk="0">
                  <a:moveTo>
                    <a:pt x="25481" y="17633"/>
                  </a:moveTo>
                  <a:cubicBezTo>
                    <a:pt x="21833" y="20214"/>
                    <a:pt x="17475" y="21599"/>
                    <a:pt x="13007" y="21600"/>
                  </a:cubicBezTo>
                  <a:cubicBezTo>
                    <a:pt x="8313" y="21600"/>
                    <a:pt x="3747" y="20071"/>
                    <a:pt x="0" y="17244"/>
                  </a:cubicBezTo>
                  <a:lnTo>
                    <a:pt x="13007" y="0"/>
                  </a:lnTo>
                  <a:lnTo>
                    <a:pt x="25481" y="17633"/>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1" name="Oval 52"/>
            <p:cNvSpPr>
              <a:spLocks noChangeArrowheads="1"/>
            </p:cNvSpPr>
            <p:nvPr/>
          </p:nvSpPr>
          <p:spPr bwMode="auto">
            <a:xfrm>
              <a:off x="971" y="1848"/>
              <a:ext cx="1264" cy="1271"/>
            </a:xfrm>
            <a:prstGeom prst="ellipse">
              <a:avLst/>
            </a:prstGeom>
            <a:noFill/>
            <a:ln w="254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38922" name="Arc 53"/>
            <p:cNvSpPr>
              <a:spLocks/>
            </p:cNvSpPr>
            <p:nvPr/>
          </p:nvSpPr>
          <p:spPr bwMode="auto">
            <a:xfrm>
              <a:off x="1002" y="2148"/>
              <a:ext cx="1206" cy="269"/>
            </a:xfrm>
            <a:custGeom>
              <a:avLst/>
              <a:gdLst>
                <a:gd name="T0" fmla="*/ 0 w 34625"/>
                <a:gd name="T1" fmla="*/ 0 h 21600"/>
                <a:gd name="T2" fmla="*/ 0 w 34625"/>
                <a:gd name="T3" fmla="*/ 0 h 21600"/>
                <a:gd name="T4" fmla="*/ 0 w 34625"/>
                <a:gd name="T5" fmla="*/ 0 h 21600"/>
                <a:gd name="T6" fmla="*/ 0 60000 65536"/>
                <a:gd name="T7" fmla="*/ 0 60000 65536"/>
                <a:gd name="T8" fmla="*/ 0 60000 65536"/>
              </a:gdLst>
              <a:ahLst/>
              <a:cxnLst>
                <a:cxn ang="T6">
                  <a:pos x="T0" y="T1"/>
                </a:cxn>
                <a:cxn ang="T7">
                  <a:pos x="T2" y="T3"/>
                </a:cxn>
                <a:cxn ang="T8">
                  <a:pos x="T4" y="T5"/>
                </a:cxn>
              </a:cxnLst>
              <a:rect l="0" t="0" r="r" b="b"/>
              <a:pathLst>
                <a:path w="34625" h="21600" fill="none" extrusionOk="0">
                  <a:moveTo>
                    <a:pt x="34625" y="11998"/>
                  </a:moveTo>
                  <a:cubicBezTo>
                    <a:pt x="30617" y="17997"/>
                    <a:pt x="23878" y="21599"/>
                    <a:pt x="16664" y="21600"/>
                  </a:cubicBezTo>
                  <a:cubicBezTo>
                    <a:pt x="10214" y="21600"/>
                    <a:pt x="4103" y="18718"/>
                    <a:pt x="-1" y="13743"/>
                  </a:cubicBezTo>
                </a:path>
                <a:path w="34625" h="21600" stroke="0" extrusionOk="0">
                  <a:moveTo>
                    <a:pt x="34625" y="11998"/>
                  </a:moveTo>
                  <a:cubicBezTo>
                    <a:pt x="30617" y="17997"/>
                    <a:pt x="23878" y="21599"/>
                    <a:pt x="16664" y="21600"/>
                  </a:cubicBezTo>
                  <a:cubicBezTo>
                    <a:pt x="10214" y="21600"/>
                    <a:pt x="4103" y="18718"/>
                    <a:pt x="-1" y="13743"/>
                  </a:cubicBezTo>
                  <a:lnTo>
                    <a:pt x="16664" y="0"/>
                  </a:lnTo>
                  <a:lnTo>
                    <a:pt x="34625" y="11998"/>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3" name="Arc 54"/>
            <p:cNvSpPr>
              <a:spLocks/>
            </p:cNvSpPr>
            <p:nvPr/>
          </p:nvSpPr>
          <p:spPr bwMode="auto">
            <a:xfrm>
              <a:off x="979" y="2063"/>
              <a:ext cx="1274" cy="537"/>
            </a:xfrm>
            <a:custGeom>
              <a:avLst/>
              <a:gdLst>
                <a:gd name="T0" fmla="*/ 0 w 25655"/>
                <a:gd name="T1" fmla="*/ 0 h 21600"/>
                <a:gd name="T2" fmla="*/ 0 w 25655"/>
                <a:gd name="T3" fmla="*/ 0 h 21600"/>
                <a:gd name="T4" fmla="*/ 0 w 25655"/>
                <a:gd name="T5" fmla="*/ 0 h 21600"/>
                <a:gd name="T6" fmla="*/ 0 60000 65536"/>
                <a:gd name="T7" fmla="*/ 0 60000 65536"/>
                <a:gd name="T8" fmla="*/ 0 60000 65536"/>
              </a:gdLst>
              <a:ahLst/>
              <a:cxnLst>
                <a:cxn ang="T6">
                  <a:pos x="T0" y="T1"/>
                </a:cxn>
                <a:cxn ang="T7">
                  <a:pos x="T2" y="T3"/>
                </a:cxn>
                <a:cxn ang="T8">
                  <a:pos x="T4" y="T5"/>
                </a:cxn>
              </a:cxnLst>
              <a:rect l="0" t="0" r="r" b="b"/>
              <a:pathLst>
                <a:path w="25655" h="21600" fill="none" extrusionOk="0">
                  <a:moveTo>
                    <a:pt x="25655" y="17233"/>
                  </a:moveTo>
                  <a:cubicBezTo>
                    <a:pt x="21905" y="20066"/>
                    <a:pt x="17333" y="21599"/>
                    <a:pt x="12633" y="21600"/>
                  </a:cubicBezTo>
                  <a:cubicBezTo>
                    <a:pt x="8098" y="21600"/>
                    <a:pt x="3678" y="20172"/>
                    <a:pt x="0" y="17520"/>
                  </a:cubicBezTo>
                </a:path>
                <a:path w="25655" h="21600" stroke="0" extrusionOk="0">
                  <a:moveTo>
                    <a:pt x="25655" y="17233"/>
                  </a:moveTo>
                  <a:cubicBezTo>
                    <a:pt x="21905" y="20066"/>
                    <a:pt x="17333" y="21599"/>
                    <a:pt x="12633" y="21600"/>
                  </a:cubicBezTo>
                  <a:cubicBezTo>
                    <a:pt x="8098" y="21600"/>
                    <a:pt x="3678" y="20172"/>
                    <a:pt x="0" y="17520"/>
                  </a:cubicBezTo>
                  <a:lnTo>
                    <a:pt x="12633" y="0"/>
                  </a:lnTo>
                  <a:lnTo>
                    <a:pt x="25655" y="17233"/>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4" name="Arc 55"/>
            <p:cNvSpPr>
              <a:spLocks/>
            </p:cNvSpPr>
            <p:nvPr/>
          </p:nvSpPr>
          <p:spPr bwMode="auto">
            <a:xfrm>
              <a:off x="1019" y="2128"/>
              <a:ext cx="1162" cy="668"/>
            </a:xfrm>
            <a:custGeom>
              <a:avLst/>
              <a:gdLst>
                <a:gd name="T0" fmla="*/ 0 w 20132"/>
                <a:gd name="T1" fmla="*/ 0 h 21600"/>
                <a:gd name="T2" fmla="*/ 0 w 20132"/>
                <a:gd name="T3" fmla="*/ 0 h 21600"/>
                <a:gd name="T4" fmla="*/ 0 w 20132"/>
                <a:gd name="T5" fmla="*/ 0 h 21600"/>
                <a:gd name="T6" fmla="*/ 0 60000 65536"/>
                <a:gd name="T7" fmla="*/ 0 60000 65536"/>
                <a:gd name="T8" fmla="*/ 0 60000 65536"/>
              </a:gdLst>
              <a:ahLst/>
              <a:cxnLst>
                <a:cxn ang="T6">
                  <a:pos x="T0" y="T1"/>
                </a:cxn>
                <a:cxn ang="T7">
                  <a:pos x="T2" y="T3"/>
                </a:cxn>
                <a:cxn ang="T8">
                  <a:pos x="T4" y="T5"/>
                </a:cxn>
              </a:cxnLst>
              <a:rect l="0" t="0" r="r" b="b"/>
              <a:pathLst>
                <a:path w="20132" h="21600" fill="none" extrusionOk="0">
                  <a:moveTo>
                    <a:pt x="20131" y="18899"/>
                  </a:moveTo>
                  <a:cubicBezTo>
                    <a:pt x="16930" y="20670"/>
                    <a:pt x="13332" y="21599"/>
                    <a:pt x="9674" y="21600"/>
                  </a:cubicBezTo>
                  <a:cubicBezTo>
                    <a:pt x="6315" y="21600"/>
                    <a:pt x="3003" y="20816"/>
                    <a:pt x="0" y="19312"/>
                  </a:cubicBezTo>
                </a:path>
                <a:path w="20132" h="21600" stroke="0" extrusionOk="0">
                  <a:moveTo>
                    <a:pt x="20131" y="18899"/>
                  </a:moveTo>
                  <a:cubicBezTo>
                    <a:pt x="16930" y="20670"/>
                    <a:pt x="13332" y="21599"/>
                    <a:pt x="9674" y="21600"/>
                  </a:cubicBezTo>
                  <a:cubicBezTo>
                    <a:pt x="6315" y="21600"/>
                    <a:pt x="3003" y="20816"/>
                    <a:pt x="0" y="19312"/>
                  </a:cubicBezTo>
                  <a:lnTo>
                    <a:pt x="9674" y="0"/>
                  </a:lnTo>
                  <a:lnTo>
                    <a:pt x="20131" y="18899"/>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5" name="Arc 56"/>
            <p:cNvSpPr>
              <a:spLocks/>
            </p:cNvSpPr>
            <p:nvPr/>
          </p:nvSpPr>
          <p:spPr bwMode="auto">
            <a:xfrm>
              <a:off x="1155" y="2245"/>
              <a:ext cx="910" cy="732"/>
            </a:xfrm>
            <a:custGeom>
              <a:avLst/>
              <a:gdLst>
                <a:gd name="T0" fmla="*/ 0 w 15777"/>
                <a:gd name="T1" fmla="*/ 0 h 21600"/>
                <a:gd name="T2" fmla="*/ 0 w 15777"/>
                <a:gd name="T3" fmla="*/ 0 h 21600"/>
                <a:gd name="T4" fmla="*/ 0 w 15777"/>
                <a:gd name="T5" fmla="*/ 0 h 21600"/>
                <a:gd name="T6" fmla="*/ 0 60000 65536"/>
                <a:gd name="T7" fmla="*/ 0 60000 65536"/>
                <a:gd name="T8" fmla="*/ 0 60000 65536"/>
              </a:gdLst>
              <a:ahLst/>
              <a:cxnLst>
                <a:cxn ang="T6">
                  <a:pos x="T0" y="T1"/>
                </a:cxn>
                <a:cxn ang="T7">
                  <a:pos x="T2" y="T3"/>
                </a:cxn>
                <a:cxn ang="T8">
                  <a:pos x="T4" y="T5"/>
                </a:cxn>
              </a:cxnLst>
              <a:rect l="0" t="0" r="r" b="b"/>
              <a:pathLst>
                <a:path w="15777" h="21600" fill="none" extrusionOk="0">
                  <a:moveTo>
                    <a:pt x="15777" y="19847"/>
                  </a:moveTo>
                  <a:cubicBezTo>
                    <a:pt x="13084" y="21003"/>
                    <a:pt x="10184" y="21599"/>
                    <a:pt x="7254" y="21600"/>
                  </a:cubicBezTo>
                  <a:cubicBezTo>
                    <a:pt x="4781" y="21600"/>
                    <a:pt x="2328" y="21175"/>
                    <a:pt x="-1" y="20345"/>
                  </a:cubicBezTo>
                </a:path>
                <a:path w="15777" h="21600" stroke="0" extrusionOk="0">
                  <a:moveTo>
                    <a:pt x="15777" y="19847"/>
                  </a:moveTo>
                  <a:cubicBezTo>
                    <a:pt x="13084" y="21003"/>
                    <a:pt x="10184" y="21599"/>
                    <a:pt x="7254" y="21600"/>
                  </a:cubicBezTo>
                  <a:cubicBezTo>
                    <a:pt x="4781" y="21600"/>
                    <a:pt x="2328" y="21175"/>
                    <a:pt x="-1" y="20345"/>
                  </a:cubicBezTo>
                  <a:lnTo>
                    <a:pt x="7254" y="0"/>
                  </a:lnTo>
                  <a:lnTo>
                    <a:pt x="15777" y="19847"/>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6" name="Arc 57"/>
            <p:cNvSpPr>
              <a:spLocks/>
            </p:cNvSpPr>
            <p:nvPr/>
          </p:nvSpPr>
          <p:spPr bwMode="auto">
            <a:xfrm>
              <a:off x="1582" y="1852"/>
              <a:ext cx="220" cy="1270"/>
            </a:xfrm>
            <a:custGeom>
              <a:avLst/>
              <a:gdLst>
                <a:gd name="T0" fmla="*/ 0 w 21699"/>
                <a:gd name="T1" fmla="*/ 0 h 43196"/>
                <a:gd name="T2" fmla="*/ 0 w 21699"/>
                <a:gd name="T3" fmla="*/ 0 h 43196"/>
                <a:gd name="T4" fmla="*/ 0 w 21699"/>
                <a:gd name="T5" fmla="*/ 0 h 43196"/>
                <a:gd name="T6" fmla="*/ 0 60000 65536"/>
                <a:gd name="T7" fmla="*/ 0 60000 65536"/>
                <a:gd name="T8" fmla="*/ 0 60000 65536"/>
              </a:gdLst>
              <a:ahLst/>
              <a:cxnLst>
                <a:cxn ang="T6">
                  <a:pos x="T0" y="T1"/>
                </a:cxn>
                <a:cxn ang="T7">
                  <a:pos x="T2" y="T3"/>
                </a:cxn>
                <a:cxn ang="T8">
                  <a:pos x="T4" y="T5"/>
                </a:cxn>
              </a:cxnLst>
              <a:rect l="0" t="0" r="r" b="b"/>
              <a:pathLst>
                <a:path w="21699" h="43196" fill="none" extrusionOk="0">
                  <a:moveTo>
                    <a:pt x="0" y="0"/>
                  </a:moveTo>
                  <a:cubicBezTo>
                    <a:pt x="33" y="0"/>
                    <a:pt x="66" y="-1"/>
                    <a:pt x="99" y="0"/>
                  </a:cubicBezTo>
                  <a:cubicBezTo>
                    <a:pt x="12028" y="0"/>
                    <a:pt x="21699" y="9670"/>
                    <a:pt x="21699" y="21600"/>
                  </a:cubicBezTo>
                  <a:cubicBezTo>
                    <a:pt x="21699" y="33374"/>
                    <a:pt x="12268" y="42980"/>
                    <a:pt x="495" y="43196"/>
                  </a:cubicBezTo>
                </a:path>
                <a:path w="21699" h="43196" stroke="0" extrusionOk="0">
                  <a:moveTo>
                    <a:pt x="0" y="0"/>
                  </a:moveTo>
                  <a:cubicBezTo>
                    <a:pt x="33" y="0"/>
                    <a:pt x="66" y="-1"/>
                    <a:pt x="99" y="0"/>
                  </a:cubicBezTo>
                  <a:cubicBezTo>
                    <a:pt x="12028" y="0"/>
                    <a:pt x="21699" y="9670"/>
                    <a:pt x="21699" y="21600"/>
                  </a:cubicBezTo>
                  <a:cubicBezTo>
                    <a:pt x="21699" y="33374"/>
                    <a:pt x="12268" y="42980"/>
                    <a:pt x="495" y="43196"/>
                  </a:cubicBezTo>
                  <a:lnTo>
                    <a:pt x="99" y="21600"/>
                  </a:lnTo>
                  <a:lnTo>
                    <a:pt x="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7" name="Arc 58"/>
            <p:cNvSpPr>
              <a:spLocks/>
            </p:cNvSpPr>
            <p:nvPr/>
          </p:nvSpPr>
          <p:spPr bwMode="auto">
            <a:xfrm>
              <a:off x="1590" y="1858"/>
              <a:ext cx="418" cy="1263"/>
            </a:xfrm>
            <a:custGeom>
              <a:avLst/>
              <a:gdLst>
                <a:gd name="T0" fmla="*/ 0 w 21704"/>
                <a:gd name="T1" fmla="*/ 0 h 43184"/>
                <a:gd name="T2" fmla="*/ 0 w 21704"/>
                <a:gd name="T3" fmla="*/ 0 h 43184"/>
                <a:gd name="T4" fmla="*/ 0 w 21704"/>
                <a:gd name="T5" fmla="*/ 0 h 43184"/>
                <a:gd name="T6" fmla="*/ 0 60000 65536"/>
                <a:gd name="T7" fmla="*/ 0 60000 65536"/>
                <a:gd name="T8" fmla="*/ 0 60000 65536"/>
              </a:gdLst>
              <a:ahLst/>
              <a:cxnLst>
                <a:cxn ang="T6">
                  <a:pos x="T0" y="T1"/>
                </a:cxn>
                <a:cxn ang="T7">
                  <a:pos x="T2" y="T3"/>
                </a:cxn>
                <a:cxn ang="T8">
                  <a:pos x="T4" y="T5"/>
                </a:cxn>
              </a:cxnLst>
              <a:rect l="0" t="0" r="r" b="b"/>
              <a:pathLst>
                <a:path w="21704" h="43184" fill="none" extrusionOk="0">
                  <a:moveTo>
                    <a:pt x="0" y="0"/>
                  </a:moveTo>
                  <a:cubicBezTo>
                    <a:pt x="34" y="0"/>
                    <a:pt x="69" y="-1"/>
                    <a:pt x="104" y="0"/>
                  </a:cubicBezTo>
                  <a:cubicBezTo>
                    <a:pt x="12033" y="0"/>
                    <a:pt x="21704" y="9670"/>
                    <a:pt x="21704" y="21600"/>
                  </a:cubicBezTo>
                  <a:cubicBezTo>
                    <a:pt x="21704" y="33205"/>
                    <a:pt x="12533" y="42736"/>
                    <a:pt x="936" y="43183"/>
                  </a:cubicBezTo>
                </a:path>
                <a:path w="21704" h="43184" stroke="0" extrusionOk="0">
                  <a:moveTo>
                    <a:pt x="0" y="0"/>
                  </a:moveTo>
                  <a:cubicBezTo>
                    <a:pt x="34" y="0"/>
                    <a:pt x="69" y="-1"/>
                    <a:pt x="104" y="0"/>
                  </a:cubicBezTo>
                  <a:cubicBezTo>
                    <a:pt x="12033" y="0"/>
                    <a:pt x="21704" y="9670"/>
                    <a:pt x="21704" y="21600"/>
                  </a:cubicBezTo>
                  <a:cubicBezTo>
                    <a:pt x="21704" y="33205"/>
                    <a:pt x="12533" y="42736"/>
                    <a:pt x="936" y="43183"/>
                  </a:cubicBezTo>
                  <a:lnTo>
                    <a:pt x="104" y="21600"/>
                  </a:lnTo>
                  <a:lnTo>
                    <a:pt x="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Arc 59"/>
            <p:cNvSpPr>
              <a:spLocks/>
            </p:cNvSpPr>
            <p:nvPr/>
          </p:nvSpPr>
          <p:spPr bwMode="auto">
            <a:xfrm>
              <a:off x="1369" y="1851"/>
              <a:ext cx="219" cy="1270"/>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Lst>
              <a:ahLst/>
              <a:cxnLst>
                <a:cxn ang="T6">
                  <a:pos x="T0" y="T1"/>
                </a:cxn>
                <a:cxn ang="T7">
                  <a:pos x="T2" y="T3"/>
                </a:cxn>
                <a:cxn ang="T8">
                  <a:pos x="T4" y="T5"/>
                </a:cxn>
              </a:cxnLst>
              <a:rect l="0" t="0" r="r" b="b"/>
              <a:pathLst>
                <a:path w="21600" h="43198" fill="none" extrusionOk="0">
                  <a:moveTo>
                    <a:pt x="21600" y="43198"/>
                  </a:moveTo>
                  <a:cubicBezTo>
                    <a:pt x="9670" y="43198"/>
                    <a:pt x="0" y="33527"/>
                    <a:pt x="0" y="21598"/>
                  </a:cubicBezTo>
                  <a:cubicBezTo>
                    <a:pt x="-1" y="9784"/>
                    <a:pt x="9491" y="161"/>
                    <a:pt x="21304" y="0"/>
                  </a:cubicBezTo>
                </a:path>
                <a:path w="21600" h="43198" stroke="0" extrusionOk="0">
                  <a:moveTo>
                    <a:pt x="21600" y="43198"/>
                  </a:moveTo>
                  <a:cubicBezTo>
                    <a:pt x="9670" y="43198"/>
                    <a:pt x="0" y="33527"/>
                    <a:pt x="0" y="21598"/>
                  </a:cubicBezTo>
                  <a:cubicBezTo>
                    <a:pt x="-1" y="9784"/>
                    <a:pt x="9491" y="161"/>
                    <a:pt x="21304" y="0"/>
                  </a:cubicBezTo>
                  <a:lnTo>
                    <a:pt x="21600" y="21598"/>
                  </a:lnTo>
                  <a:lnTo>
                    <a:pt x="21600" y="43198"/>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9" name="Arc 60"/>
            <p:cNvSpPr>
              <a:spLocks/>
            </p:cNvSpPr>
            <p:nvPr/>
          </p:nvSpPr>
          <p:spPr bwMode="auto">
            <a:xfrm>
              <a:off x="1160" y="1853"/>
              <a:ext cx="416" cy="1263"/>
            </a:xfrm>
            <a:custGeom>
              <a:avLst/>
              <a:gdLst>
                <a:gd name="T0" fmla="*/ 0 w 21600"/>
                <a:gd name="T1" fmla="*/ 0 h 43186"/>
                <a:gd name="T2" fmla="*/ 0 w 21600"/>
                <a:gd name="T3" fmla="*/ 0 h 43186"/>
                <a:gd name="T4" fmla="*/ 0 w 21600"/>
                <a:gd name="T5" fmla="*/ 0 h 43186"/>
                <a:gd name="T6" fmla="*/ 0 60000 65536"/>
                <a:gd name="T7" fmla="*/ 0 60000 65536"/>
                <a:gd name="T8" fmla="*/ 0 60000 65536"/>
              </a:gdLst>
              <a:ahLst/>
              <a:cxnLst>
                <a:cxn ang="T6">
                  <a:pos x="T0" y="T1"/>
                </a:cxn>
                <a:cxn ang="T7">
                  <a:pos x="T2" y="T3"/>
                </a:cxn>
                <a:cxn ang="T8">
                  <a:pos x="T4" y="T5"/>
                </a:cxn>
              </a:cxnLst>
              <a:rect l="0" t="0" r="r" b="b"/>
              <a:pathLst>
                <a:path w="21600" h="43186" fill="none" extrusionOk="0">
                  <a:moveTo>
                    <a:pt x="20819" y="43185"/>
                  </a:moveTo>
                  <a:cubicBezTo>
                    <a:pt x="9201" y="42765"/>
                    <a:pt x="0" y="33225"/>
                    <a:pt x="0" y="21600"/>
                  </a:cubicBezTo>
                  <a:cubicBezTo>
                    <a:pt x="-1" y="9711"/>
                    <a:pt x="9607" y="57"/>
                    <a:pt x="21496" y="0"/>
                  </a:cubicBezTo>
                </a:path>
                <a:path w="21600" h="43186" stroke="0" extrusionOk="0">
                  <a:moveTo>
                    <a:pt x="20819" y="43185"/>
                  </a:moveTo>
                  <a:cubicBezTo>
                    <a:pt x="9201" y="42765"/>
                    <a:pt x="0" y="33225"/>
                    <a:pt x="0" y="21600"/>
                  </a:cubicBezTo>
                  <a:cubicBezTo>
                    <a:pt x="-1" y="9711"/>
                    <a:pt x="9607" y="57"/>
                    <a:pt x="21496" y="0"/>
                  </a:cubicBezTo>
                  <a:lnTo>
                    <a:pt x="21600" y="21600"/>
                  </a:lnTo>
                  <a:lnTo>
                    <a:pt x="20819" y="43185"/>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Arc 61"/>
            <p:cNvSpPr>
              <a:spLocks/>
            </p:cNvSpPr>
            <p:nvPr/>
          </p:nvSpPr>
          <p:spPr bwMode="auto">
            <a:xfrm rot="-5400000">
              <a:off x="1375" y="681"/>
              <a:ext cx="438" cy="1270"/>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Lst>
              <a:ahLst/>
              <a:cxnLst>
                <a:cxn ang="T6">
                  <a:pos x="T0" y="T1"/>
                </a:cxn>
                <a:cxn ang="T7">
                  <a:pos x="T2" y="T3"/>
                </a:cxn>
                <a:cxn ang="T8">
                  <a:pos x="T4" y="T5"/>
                </a:cxn>
              </a:cxnLst>
              <a:rect l="0" t="0" r="r" b="b"/>
              <a:pathLst>
                <a:path w="43200" h="43200" fill="none" extrusionOk="0">
                  <a:moveTo>
                    <a:pt x="20218" y="43155"/>
                  </a:moveTo>
                  <a:cubicBezTo>
                    <a:pt x="8848" y="42426"/>
                    <a:pt x="0" y="32992"/>
                    <a:pt x="0" y="21600"/>
                  </a:cubicBezTo>
                  <a:cubicBezTo>
                    <a:pt x="0" y="9670"/>
                    <a:pt x="9670" y="0"/>
                    <a:pt x="21600" y="0"/>
                  </a:cubicBezTo>
                  <a:cubicBezTo>
                    <a:pt x="33529" y="0"/>
                    <a:pt x="43200" y="9670"/>
                    <a:pt x="43200" y="21600"/>
                  </a:cubicBezTo>
                  <a:cubicBezTo>
                    <a:pt x="43200" y="33529"/>
                    <a:pt x="33529" y="43200"/>
                    <a:pt x="21600" y="43200"/>
                  </a:cubicBezTo>
                  <a:cubicBezTo>
                    <a:pt x="21501" y="43200"/>
                    <a:pt x="21402" y="43199"/>
                    <a:pt x="21304" y="43197"/>
                  </a:cubicBezTo>
                </a:path>
                <a:path w="43200" h="43200" stroke="0" extrusionOk="0">
                  <a:moveTo>
                    <a:pt x="20218" y="43155"/>
                  </a:moveTo>
                  <a:cubicBezTo>
                    <a:pt x="8848" y="42426"/>
                    <a:pt x="0" y="32992"/>
                    <a:pt x="0" y="21600"/>
                  </a:cubicBezTo>
                  <a:cubicBezTo>
                    <a:pt x="0" y="9670"/>
                    <a:pt x="9670" y="0"/>
                    <a:pt x="21600" y="0"/>
                  </a:cubicBezTo>
                  <a:cubicBezTo>
                    <a:pt x="33529" y="0"/>
                    <a:pt x="43200" y="9670"/>
                    <a:pt x="43200" y="21600"/>
                  </a:cubicBezTo>
                  <a:cubicBezTo>
                    <a:pt x="43200" y="33529"/>
                    <a:pt x="33529" y="43200"/>
                    <a:pt x="21600" y="43200"/>
                  </a:cubicBezTo>
                  <a:cubicBezTo>
                    <a:pt x="21501" y="43200"/>
                    <a:pt x="21402" y="43199"/>
                    <a:pt x="21304" y="43197"/>
                  </a:cubicBezTo>
                  <a:lnTo>
                    <a:pt x="21600" y="21600"/>
                  </a:lnTo>
                  <a:lnTo>
                    <a:pt x="20218" y="43155"/>
                  </a:lnTo>
                  <a:close/>
                </a:path>
              </a:pathLst>
            </a:custGeom>
            <a:solidFill>
              <a:srgbClr val="66FFFF"/>
            </a:solidFill>
            <a:ln w="254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1" name="Arc 62"/>
            <p:cNvSpPr>
              <a:spLocks/>
            </p:cNvSpPr>
            <p:nvPr/>
          </p:nvSpPr>
          <p:spPr bwMode="auto">
            <a:xfrm rot="-5400000">
              <a:off x="1489" y="3135"/>
              <a:ext cx="219" cy="1270"/>
            </a:xfrm>
            <a:custGeom>
              <a:avLst/>
              <a:gdLst>
                <a:gd name="T0" fmla="*/ 0 w 21600"/>
                <a:gd name="T1" fmla="*/ 0 h 43198"/>
                <a:gd name="T2" fmla="*/ 0 w 21600"/>
                <a:gd name="T3" fmla="*/ 0 h 43198"/>
                <a:gd name="T4" fmla="*/ 0 w 21600"/>
                <a:gd name="T5" fmla="*/ 0 h 43198"/>
                <a:gd name="T6" fmla="*/ 0 60000 65536"/>
                <a:gd name="T7" fmla="*/ 0 60000 65536"/>
                <a:gd name="T8" fmla="*/ 0 60000 65536"/>
              </a:gdLst>
              <a:ahLst/>
              <a:cxnLst>
                <a:cxn ang="T6">
                  <a:pos x="T0" y="T1"/>
                </a:cxn>
                <a:cxn ang="T7">
                  <a:pos x="T2" y="T3"/>
                </a:cxn>
                <a:cxn ang="T8">
                  <a:pos x="T4" y="T5"/>
                </a:cxn>
              </a:cxnLst>
              <a:rect l="0" t="0" r="r" b="b"/>
              <a:pathLst>
                <a:path w="21600" h="43198" fill="none" extrusionOk="0">
                  <a:moveTo>
                    <a:pt x="21600" y="43198"/>
                  </a:moveTo>
                  <a:cubicBezTo>
                    <a:pt x="9670" y="43198"/>
                    <a:pt x="0" y="33527"/>
                    <a:pt x="0" y="21598"/>
                  </a:cubicBezTo>
                  <a:cubicBezTo>
                    <a:pt x="-1" y="9784"/>
                    <a:pt x="9491" y="161"/>
                    <a:pt x="21304" y="0"/>
                  </a:cubicBezTo>
                </a:path>
                <a:path w="21600" h="43198" stroke="0" extrusionOk="0">
                  <a:moveTo>
                    <a:pt x="21600" y="43198"/>
                  </a:moveTo>
                  <a:cubicBezTo>
                    <a:pt x="9670" y="43198"/>
                    <a:pt x="0" y="33527"/>
                    <a:pt x="0" y="21598"/>
                  </a:cubicBezTo>
                  <a:cubicBezTo>
                    <a:pt x="-1" y="9784"/>
                    <a:pt x="9491" y="161"/>
                    <a:pt x="21304" y="0"/>
                  </a:cubicBezTo>
                  <a:lnTo>
                    <a:pt x="21600" y="21598"/>
                  </a:lnTo>
                  <a:lnTo>
                    <a:pt x="21600" y="43198"/>
                  </a:lnTo>
                  <a:close/>
                </a:path>
              </a:pathLst>
            </a:custGeom>
            <a:solidFill>
              <a:srgbClr val="66FFFF"/>
            </a:solidFill>
            <a:ln w="254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2" name="Freeform 63"/>
            <p:cNvSpPr>
              <a:spLocks/>
            </p:cNvSpPr>
            <p:nvPr/>
          </p:nvSpPr>
          <p:spPr bwMode="auto">
            <a:xfrm>
              <a:off x="949" y="1305"/>
              <a:ext cx="1" cy="2365"/>
            </a:xfrm>
            <a:custGeom>
              <a:avLst/>
              <a:gdLst>
                <a:gd name="T0" fmla="*/ 0 w 1"/>
                <a:gd name="T1" fmla="*/ 0 h 2365"/>
                <a:gd name="T2" fmla="*/ 0 w 1"/>
                <a:gd name="T3" fmla="*/ 2364 h 2365"/>
                <a:gd name="T4" fmla="*/ 0 60000 65536"/>
                <a:gd name="T5" fmla="*/ 0 60000 65536"/>
              </a:gdLst>
              <a:ahLst/>
              <a:cxnLst>
                <a:cxn ang="T4">
                  <a:pos x="T0" y="T1"/>
                </a:cxn>
                <a:cxn ang="T5">
                  <a:pos x="T2" y="T3"/>
                </a:cxn>
              </a:cxnLst>
              <a:rect l="0" t="0" r="r" b="b"/>
              <a:pathLst>
                <a:path w="1" h="2365">
                  <a:moveTo>
                    <a:pt x="0" y="0"/>
                  </a:moveTo>
                  <a:lnTo>
                    <a:pt x="0" y="236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3" name="Freeform 64"/>
            <p:cNvSpPr>
              <a:spLocks/>
            </p:cNvSpPr>
            <p:nvPr/>
          </p:nvSpPr>
          <p:spPr bwMode="auto">
            <a:xfrm>
              <a:off x="2239" y="1305"/>
              <a:ext cx="1" cy="2365"/>
            </a:xfrm>
            <a:custGeom>
              <a:avLst/>
              <a:gdLst>
                <a:gd name="T0" fmla="*/ 0 w 1"/>
                <a:gd name="T1" fmla="*/ 0 h 2365"/>
                <a:gd name="T2" fmla="*/ 0 w 1"/>
                <a:gd name="T3" fmla="*/ 2364 h 2365"/>
                <a:gd name="T4" fmla="*/ 0 60000 65536"/>
                <a:gd name="T5" fmla="*/ 0 60000 65536"/>
              </a:gdLst>
              <a:ahLst/>
              <a:cxnLst>
                <a:cxn ang="T4">
                  <a:pos x="T0" y="T1"/>
                </a:cxn>
                <a:cxn ang="T5">
                  <a:pos x="T2" y="T3"/>
                </a:cxn>
              </a:cxnLst>
              <a:rect l="0" t="0" r="r" b="b"/>
              <a:pathLst>
                <a:path w="1" h="2365">
                  <a:moveTo>
                    <a:pt x="0" y="0"/>
                  </a:moveTo>
                  <a:lnTo>
                    <a:pt x="0" y="236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4" name="Arc 65"/>
            <p:cNvSpPr>
              <a:spLocks/>
            </p:cNvSpPr>
            <p:nvPr/>
          </p:nvSpPr>
          <p:spPr bwMode="auto">
            <a:xfrm rot="-5400000">
              <a:off x="1480" y="2881"/>
              <a:ext cx="219" cy="1270"/>
            </a:xfrm>
            <a:custGeom>
              <a:avLst/>
              <a:gdLst>
                <a:gd name="T0" fmla="*/ 0 w 21600"/>
                <a:gd name="T1" fmla="*/ 0 h 43199"/>
                <a:gd name="T2" fmla="*/ 0 w 21600"/>
                <a:gd name="T3" fmla="*/ 0 h 43199"/>
                <a:gd name="T4" fmla="*/ 0 w 21600"/>
                <a:gd name="T5" fmla="*/ 0 h 43199"/>
                <a:gd name="T6" fmla="*/ 0 60000 65536"/>
                <a:gd name="T7" fmla="*/ 0 60000 65536"/>
                <a:gd name="T8" fmla="*/ 0 60000 65536"/>
              </a:gdLst>
              <a:ahLst/>
              <a:cxnLst>
                <a:cxn ang="T6">
                  <a:pos x="T0" y="T1"/>
                </a:cxn>
                <a:cxn ang="T7">
                  <a:pos x="T2" y="T3"/>
                </a:cxn>
                <a:cxn ang="T8">
                  <a:pos x="T4" y="T5"/>
                </a:cxn>
              </a:cxnLst>
              <a:rect l="0" t="0" r="r" b="b"/>
              <a:pathLst>
                <a:path w="21600" h="43199" fill="none" extrusionOk="0">
                  <a:moveTo>
                    <a:pt x="197" y="-1"/>
                  </a:moveTo>
                  <a:cubicBezTo>
                    <a:pt x="12048" y="107"/>
                    <a:pt x="21600" y="9746"/>
                    <a:pt x="21600" y="21599"/>
                  </a:cubicBezTo>
                  <a:cubicBezTo>
                    <a:pt x="21600" y="33528"/>
                    <a:pt x="11929" y="43198"/>
                    <a:pt x="0" y="43199"/>
                  </a:cubicBezTo>
                </a:path>
                <a:path w="21600" h="43199" stroke="0" extrusionOk="0">
                  <a:moveTo>
                    <a:pt x="197" y="-1"/>
                  </a:moveTo>
                  <a:cubicBezTo>
                    <a:pt x="12048" y="107"/>
                    <a:pt x="21600" y="9746"/>
                    <a:pt x="21600" y="21599"/>
                  </a:cubicBezTo>
                  <a:cubicBezTo>
                    <a:pt x="21600" y="33528"/>
                    <a:pt x="11929" y="43198"/>
                    <a:pt x="0" y="43199"/>
                  </a:cubicBezTo>
                  <a:lnTo>
                    <a:pt x="0" y="21599"/>
                  </a:lnTo>
                  <a:lnTo>
                    <a:pt x="197" y="-1"/>
                  </a:lnTo>
                  <a:close/>
                </a:path>
              </a:pathLst>
            </a:custGeom>
            <a:noFill/>
            <a:ln w="25400" cap="rnd">
              <a:solidFill>
                <a:srgbClr val="0000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5" name="Freeform 66"/>
            <p:cNvSpPr>
              <a:spLocks/>
            </p:cNvSpPr>
            <p:nvPr/>
          </p:nvSpPr>
          <p:spPr bwMode="auto">
            <a:xfrm>
              <a:off x="1603" y="909"/>
              <a:ext cx="1" cy="397"/>
            </a:xfrm>
            <a:custGeom>
              <a:avLst/>
              <a:gdLst>
                <a:gd name="T0" fmla="*/ 0 w 1"/>
                <a:gd name="T1" fmla="*/ 396 h 397"/>
                <a:gd name="T2" fmla="*/ 0 w 1"/>
                <a:gd name="T3" fmla="*/ 0 h 397"/>
                <a:gd name="T4" fmla="*/ 0 60000 65536"/>
                <a:gd name="T5" fmla="*/ 0 60000 65536"/>
              </a:gdLst>
              <a:ahLst/>
              <a:cxnLst>
                <a:cxn ang="T4">
                  <a:pos x="T0" y="T1"/>
                </a:cxn>
                <a:cxn ang="T5">
                  <a:pos x="T2" y="T3"/>
                </a:cxn>
              </a:cxnLst>
              <a:rect l="0" t="0" r="r" b="b"/>
              <a:pathLst>
                <a:path w="1" h="397">
                  <a:moveTo>
                    <a:pt x="0" y="396"/>
                  </a:moveTo>
                  <a:lnTo>
                    <a:pt x="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Freeform 67"/>
            <p:cNvSpPr>
              <a:spLocks/>
            </p:cNvSpPr>
            <p:nvPr/>
          </p:nvSpPr>
          <p:spPr bwMode="auto">
            <a:xfrm>
              <a:off x="1591" y="3897"/>
              <a:ext cx="1" cy="97"/>
            </a:xfrm>
            <a:custGeom>
              <a:avLst/>
              <a:gdLst>
                <a:gd name="T0" fmla="*/ 0 w 1"/>
                <a:gd name="T1" fmla="*/ 0 h 97"/>
                <a:gd name="T2" fmla="*/ 0 w 1"/>
                <a:gd name="T3" fmla="*/ 96 h 97"/>
                <a:gd name="T4" fmla="*/ 0 60000 65536"/>
                <a:gd name="T5" fmla="*/ 0 60000 65536"/>
              </a:gdLst>
              <a:ahLst/>
              <a:cxnLst>
                <a:cxn ang="T4">
                  <a:pos x="T0" y="T1"/>
                </a:cxn>
                <a:cxn ang="T5">
                  <a:pos x="T2" y="T3"/>
                </a:cxn>
              </a:cxnLst>
              <a:rect l="0" t="0" r="r" b="b"/>
              <a:pathLst>
                <a:path w="1" h="97">
                  <a:moveTo>
                    <a:pt x="0" y="0"/>
                  </a:moveTo>
                  <a:lnTo>
                    <a:pt x="0" y="9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7" name="Freeform 68"/>
            <p:cNvSpPr>
              <a:spLocks/>
            </p:cNvSpPr>
            <p:nvPr/>
          </p:nvSpPr>
          <p:spPr bwMode="auto">
            <a:xfrm>
              <a:off x="2251" y="1305"/>
              <a:ext cx="2377" cy="2341"/>
            </a:xfrm>
            <a:custGeom>
              <a:avLst/>
              <a:gdLst>
                <a:gd name="T0" fmla="*/ 0 w 2377"/>
                <a:gd name="T1" fmla="*/ 0 h 2341"/>
                <a:gd name="T2" fmla="*/ 2352 w 2377"/>
                <a:gd name="T3" fmla="*/ 0 h 2341"/>
                <a:gd name="T4" fmla="*/ 2280 w 2377"/>
                <a:gd name="T5" fmla="*/ 252 h 2341"/>
                <a:gd name="T6" fmla="*/ 2376 w 2377"/>
                <a:gd name="T7" fmla="*/ 504 h 2341"/>
                <a:gd name="T8" fmla="*/ 2232 w 2377"/>
                <a:gd name="T9" fmla="*/ 972 h 2341"/>
                <a:gd name="T10" fmla="*/ 2352 w 2377"/>
                <a:gd name="T11" fmla="*/ 1248 h 2341"/>
                <a:gd name="T12" fmla="*/ 2220 w 2377"/>
                <a:gd name="T13" fmla="*/ 1572 h 2341"/>
                <a:gd name="T14" fmla="*/ 2376 w 2377"/>
                <a:gd name="T15" fmla="*/ 1944 h 2341"/>
                <a:gd name="T16" fmla="*/ 2268 w 2377"/>
                <a:gd name="T17" fmla="*/ 2340 h 2341"/>
                <a:gd name="T18" fmla="*/ 0 w 2377"/>
                <a:gd name="T19" fmla="*/ 2340 h 23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77" h="2341">
                  <a:moveTo>
                    <a:pt x="0" y="0"/>
                  </a:moveTo>
                  <a:lnTo>
                    <a:pt x="2352" y="0"/>
                  </a:lnTo>
                  <a:lnTo>
                    <a:pt x="2280" y="252"/>
                  </a:lnTo>
                  <a:lnTo>
                    <a:pt x="2376" y="504"/>
                  </a:lnTo>
                  <a:lnTo>
                    <a:pt x="2232" y="972"/>
                  </a:lnTo>
                  <a:lnTo>
                    <a:pt x="2352" y="1248"/>
                  </a:lnTo>
                  <a:lnTo>
                    <a:pt x="2220" y="1572"/>
                  </a:lnTo>
                  <a:lnTo>
                    <a:pt x="2376" y="1944"/>
                  </a:lnTo>
                  <a:lnTo>
                    <a:pt x="2268" y="2340"/>
                  </a:lnTo>
                  <a:lnTo>
                    <a:pt x="0" y="2340"/>
                  </a:lnTo>
                </a:path>
              </a:pathLst>
            </a:custGeom>
            <a:solidFill>
              <a:srgbClr val="66FFFF"/>
            </a:solidFill>
            <a:ln w="254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8" name="Freeform 69"/>
            <p:cNvSpPr>
              <a:spLocks/>
            </p:cNvSpPr>
            <p:nvPr/>
          </p:nvSpPr>
          <p:spPr bwMode="auto">
            <a:xfrm>
              <a:off x="2251" y="2496"/>
              <a:ext cx="2323" cy="1"/>
            </a:xfrm>
            <a:custGeom>
              <a:avLst/>
              <a:gdLst>
                <a:gd name="T0" fmla="*/ 0 w 2323"/>
                <a:gd name="T1" fmla="*/ 0 h 1"/>
                <a:gd name="T2" fmla="*/ 2322 w 2323"/>
                <a:gd name="T3" fmla="*/ 0 h 1"/>
                <a:gd name="T4" fmla="*/ 0 60000 65536"/>
                <a:gd name="T5" fmla="*/ 0 60000 65536"/>
              </a:gdLst>
              <a:ahLst/>
              <a:cxnLst>
                <a:cxn ang="T4">
                  <a:pos x="T0" y="T1"/>
                </a:cxn>
                <a:cxn ang="T5">
                  <a:pos x="T2" y="T3"/>
                </a:cxn>
              </a:cxnLst>
              <a:rect l="0" t="0" r="r" b="b"/>
              <a:pathLst>
                <a:path w="2323" h="1">
                  <a:moveTo>
                    <a:pt x="0" y="0"/>
                  </a:moveTo>
                  <a:lnTo>
                    <a:pt x="2322"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9" name="Freeform 70"/>
            <p:cNvSpPr>
              <a:spLocks/>
            </p:cNvSpPr>
            <p:nvPr/>
          </p:nvSpPr>
          <p:spPr bwMode="auto">
            <a:xfrm>
              <a:off x="2242" y="2253"/>
              <a:ext cx="2260" cy="1"/>
            </a:xfrm>
            <a:custGeom>
              <a:avLst/>
              <a:gdLst>
                <a:gd name="T0" fmla="*/ 0 w 2260"/>
                <a:gd name="T1" fmla="*/ 0 h 1"/>
                <a:gd name="T2" fmla="*/ 2259 w 2260"/>
                <a:gd name="T3" fmla="*/ 0 h 1"/>
                <a:gd name="T4" fmla="*/ 0 60000 65536"/>
                <a:gd name="T5" fmla="*/ 0 60000 65536"/>
              </a:gdLst>
              <a:ahLst/>
              <a:cxnLst>
                <a:cxn ang="T4">
                  <a:pos x="T0" y="T1"/>
                </a:cxn>
                <a:cxn ang="T5">
                  <a:pos x="T2" y="T3"/>
                </a:cxn>
              </a:cxnLst>
              <a:rect l="0" t="0" r="r" b="b"/>
              <a:pathLst>
                <a:path w="2260" h="1">
                  <a:moveTo>
                    <a:pt x="0" y="0"/>
                  </a:moveTo>
                  <a:lnTo>
                    <a:pt x="2259"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0" name="Freeform 71"/>
            <p:cNvSpPr>
              <a:spLocks/>
            </p:cNvSpPr>
            <p:nvPr/>
          </p:nvSpPr>
          <p:spPr bwMode="auto">
            <a:xfrm>
              <a:off x="2242" y="2739"/>
              <a:ext cx="2278" cy="1"/>
            </a:xfrm>
            <a:custGeom>
              <a:avLst/>
              <a:gdLst>
                <a:gd name="T0" fmla="*/ 0 w 2278"/>
                <a:gd name="T1" fmla="*/ 0 h 1"/>
                <a:gd name="T2" fmla="*/ 2277 w 2278"/>
                <a:gd name="T3" fmla="*/ 0 h 1"/>
                <a:gd name="T4" fmla="*/ 0 60000 65536"/>
                <a:gd name="T5" fmla="*/ 0 60000 65536"/>
              </a:gdLst>
              <a:ahLst/>
              <a:cxnLst>
                <a:cxn ang="T4">
                  <a:pos x="T0" y="T1"/>
                </a:cxn>
                <a:cxn ang="T5">
                  <a:pos x="T2" y="T3"/>
                </a:cxn>
              </a:cxnLst>
              <a:rect l="0" t="0" r="r" b="b"/>
              <a:pathLst>
                <a:path w="2278" h="1">
                  <a:moveTo>
                    <a:pt x="0" y="0"/>
                  </a:moveTo>
                  <a:lnTo>
                    <a:pt x="227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1" name="Freeform 72"/>
            <p:cNvSpPr>
              <a:spLocks/>
            </p:cNvSpPr>
            <p:nvPr/>
          </p:nvSpPr>
          <p:spPr bwMode="auto">
            <a:xfrm>
              <a:off x="2242" y="3027"/>
              <a:ext cx="2278" cy="1"/>
            </a:xfrm>
            <a:custGeom>
              <a:avLst/>
              <a:gdLst>
                <a:gd name="T0" fmla="*/ 0 w 2278"/>
                <a:gd name="T1" fmla="*/ 0 h 1"/>
                <a:gd name="T2" fmla="*/ 2277 w 2278"/>
                <a:gd name="T3" fmla="*/ 0 h 1"/>
                <a:gd name="T4" fmla="*/ 0 60000 65536"/>
                <a:gd name="T5" fmla="*/ 0 60000 65536"/>
              </a:gdLst>
              <a:ahLst/>
              <a:cxnLst>
                <a:cxn ang="T4">
                  <a:pos x="T0" y="T1"/>
                </a:cxn>
                <a:cxn ang="T5">
                  <a:pos x="T2" y="T3"/>
                </a:cxn>
              </a:cxnLst>
              <a:rect l="0" t="0" r="r" b="b"/>
              <a:pathLst>
                <a:path w="2278" h="1">
                  <a:moveTo>
                    <a:pt x="0" y="0"/>
                  </a:moveTo>
                  <a:lnTo>
                    <a:pt x="2277"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2" name="Freeform 73"/>
            <p:cNvSpPr>
              <a:spLocks/>
            </p:cNvSpPr>
            <p:nvPr/>
          </p:nvSpPr>
          <p:spPr bwMode="auto">
            <a:xfrm>
              <a:off x="2251" y="1965"/>
              <a:ext cx="2314" cy="1"/>
            </a:xfrm>
            <a:custGeom>
              <a:avLst/>
              <a:gdLst>
                <a:gd name="T0" fmla="*/ 0 w 2314"/>
                <a:gd name="T1" fmla="*/ 0 h 1"/>
                <a:gd name="T2" fmla="*/ 2313 w 2314"/>
                <a:gd name="T3" fmla="*/ 0 h 1"/>
                <a:gd name="T4" fmla="*/ 0 60000 65536"/>
                <a:gd name="T5" fmla="*/ 0 60000 65536"/>
              </a:gdLst>
              <a:ahLst/>
              <a:cxnLst>
                <a:cxn ang="T4">
                  <a:pos x="T0" y="T1"/>
                </a:cxn>
                <a:cxn ang="T5">
                  <a:pos x="T2" y="T3"/>
                </a:cxn>
              </a:cxnLst>
              <a:rect l="0" t="0" r="r" b="b"/>
              <a:pathLst>
                <a:path w="2314" h="1">
                  <a:moveTo>
                    <a:pt x="0" y="0"/>
                  </a:moveTo>
                  <a:lnTo>
                    <a:pt x="2313"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3" name="Freeform 74"/>
            <p:cNvSpPr>
              <a:spLocks/>
            </p:cNvSpPr>
            <p:nvPr/>
          </p:nvSpPr>
          <p:spPr bwMode="auto">
            <a:xfrm>
              <a:off x="2242" y="1614"/>
              <a:ext cx="2323" cy="1"/>
            </a:xfrm>
            <a:custGeom>
              <a:avLst/>
              <a:gdLst>
                <a:gd name="T0" fmla="*/ 0 w 2323"/>
                <a:gd name="T1" fmla="*/ 0 h 1"/>
                <a:gd name="T2" fmla="*/ 2322 w 2323"/>
                <a:gd name="T3" fmla="*/ 0 h 1"/>
                <a:gd name="T4" fmla="*/ 0 60000 65536"/>
                <a:gd name="T5" fmla="*/ 0 60000 65536"/>
              </a:gdLst>
              <a:ahLst/>
              <a:cxnLst>
                <a:cxn ang="T4">
                  <a:pos x="T0" y="T1"/>
                </a:cxn>
                <a:cxn ang="T5">
                  <a:pos x="T2" y="T3"/>
                </a:cxn>
              </a:cxnLst>
              <a:rect l="0" t="0" r="r" b="b"/>
              <a:pathLst>
                <a:path w="2323" h="1">
                  <a:moveTo>
                    <a:pt x="0" y="0"/>
                  </a:moveTo>
                  <a:lnTo>
                    <a:pt x="2322"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4" name="Freeform 75"/>
            <p:cNvSpPr>
              <a:spLocks/>
            </p:cNvSpPr>
            <p:nvPr/>
          </p:nvSpPr>
          <p:spPr bwMode="auto">
            <a:xfrm>
              <a:off x="2242" y="3387"/>
              <a:ext cx="2359" cy="1"/>
            </a:xfrm>
            <a:custGeom>
              <a:avLst/>
              <a:gdLst>
                <a:gd name="T0" fmla="*/ 0 w 2359"/>
                <a:gd name="T1" fmla="*/ 0 h 1"/>
                <a:gd name="T2" fmla="*/ 2358 w 2359"/>
                <a:gd name="T3" fmla="*/ 0 h 1"/>
                <a:gd name="T4" fmla="*/ 0 60000 65536"/>
                <a:gd name="T5" fmla="*/ 0 60000 65536"/>
              </a:gdLst>
              <a:ahLst/>
              <a:cxnLst>
                <a:cxn ang="T4">
                  <a:pos x="T0" y="T1"/>
                </a:cxn>
                <a:cxn ang="T5">
                  <a:pos x="T2" y="T3"/>
                </a:cxn>
              </a:cxnLst>
              <a:rect l="0" t="0" r="r" b="b"/>
              <a:pathLst>
                <a:path w="2359" h="1">
                  <a:moveTo>
                    <a:pt x="0" y="0"/>
                  </a:moveTo>
                  <a:lnTo>
                    <a:pt x="2358"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5" name="Freeform 76"/>
            <p:cNvSpPr>
              <a:spLocks/>
            </p:cNvSpPr>
            <p:nvPr/>
          </p:nvSpPr>
          <p:spPr bwMode="auto">
            <a:xfrm>
              <a:off x="2431" y="1317"/>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6" name="Freeform 77"/>
            <p:cNvSpPr>
              <a:spLocks/>
            </p:cNvSpPr>
            <p:nvPr/>
          </p:nvSpPr>
          <p:spPr bwMode="auto">
            <a:xfrm>
              <a:off x="3751" y="1314"/>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7" name="Freeform 78"/>
            <p:cNvSpPr>
              <a:spLocks/>
            </p:cNvSpPr>
            <p:nvPr/>
          </p:nvSpPr>
          <p:spPr bwMode="auto">
            <a:xfrm>
              <a:off x="2623" y="1320"/>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8" name="Freeform 79"/>
            <p:cNvSpPr>
              <a:spLocks/>
            </p:cNvSpPr>
            <p:nvPr/>
          </p:nvSpPr>
          <p:spPr bwMode="auto">
            <a:xfrm>
              <a:off x="3187" y="1317"/>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49" name="Freeform 80"/>
            <p:cNvSpPr>
              <a:spLocks/>
            </p:cNvSpPr>
            <p:nvPr/>
          </p:nvSpPr>
          <p:spPr bwMode="auto">
            <a:xfrm>
              <a:off x="2806" y="1314"/>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0" name="Freeform 81"/>
            <p:cNvSpPr>
              <a:spLocks/>
            </p:cNvSpPr>
            <p:nvPr/>
          </p:nvSpPr>
          <p:spPr bwMode="auto">
            <a:xfrm>
              <a:off x="3379" y="1320"/>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1" name="Freeform 82"/>
            <p:cNvSpPr>
              <a:spLocks/>
            </p:cNvSpPr>
            <p:nvPr/>
          </p:nvSpPr>
          <p:spPr bwMode="auto">
            <a:xfrm>
              <a:off x="2998" y="1317"/>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2" name="Freeform 83"/>
            <p:cNvSpPr>
              <a:spLocks/>
            </p:cNvSpPr>
            <p:nvPr/>
          </p:nvSpPr>
          <p:spPr bwMode="auto">
            <a:xfrm>
              <a:off x="3562" y="1314"/>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3" name="Freeform 84"/>
            <p:cNvSpPr>
              <a:spLocks/>
            </p:cNvSpPr>
            <p:nvPr/>
          </p:nvSpPr>
          <p:spPr bwMode="auto">
            <a:xfrm>
              <a:off x="3931" y="1314"/>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4" name="Freeform 85"/>
            <p:cNvSpPr>
              <a:spLocks/>
            </p:cNvSpPr>
            <p:nvPr/>
          </p:nvSpPr>
          <p:spPr bwMode="auto">
            <a:xfrm>
              <a:off x="4111" y="1314"/>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5" name="Freeform 86"/>
            <p:cNvSpPr>
              <a:spLocks/>
            </p:cNvSpPr>
            <p:nvPr/>
          </p:nvSpPr>
          <p:spPr bwMode="auto">
            <a:xfrm>
              <a:off x="4459" y="1320"/>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6" name="Freeform 87"/>
            <p:cNvSpPr>
              <a:spLocks/>
            </p:cNvSpPr>
            <p:nvPr/>
          </p:nvSpPr>
          <p:spPr bwMode="auto">
            <a:xfrm>
              <a:off x="4285" y="1317"/>
              <a:ext cx="1" cy="2332"/>
            </a:xfrm>
            <a:custGeom>
              <a:avLst/>
              <a:gdLst>
                <a:gd name="T0" fmla="*/ 0 w 1"/>
                <a:gd name="T1" fmla="*/ 0 h 2332"/>
                <a:gd name="T2" fmla="*/ 0 w 1"/>
                <a:gd name="T3" fmla="*/ 2331 h 2332"/>
                <a:gd name="T4" fmla="*/ 0 60000 65536"/>
                <a:gd name="T5" fmla="*/ 0 60000 65536"/>
              </a:gdLst>
              <a:ahLst/>
              <a:cxnLst>
                <a:cxn ang="T4">
                  <a:pos x="T0" y="T1"/>
                </a:cxn>
                <a:cxn ang="T5">
                  <a:pos x="T2" y="T3"/>
                </a:cxn>
              </a:cxnLst>
              <a:rect l="0" t="0" r="r" b="b"/>
              <a:pathLst>
                <a:path w="1" h="2332">
                  <a:moveTo>
                    <a:pt x="0" y="0"/>
                  </a:moveTo>
                  <a:lnTo>
                    <a:pt x="0" y="2331"/>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57" name="Rectangle 88"/>
            <p:cNvSpPr>
              <a:spLocks noChangeArrowheads="1"/>
            </p:cNvSpPr>
            <p:nvPr/>
          </p:nvSpPr>
          <p:spPr bwMode="auto">
            <a:xfrm>
              <a:off x="1492" y="1640"/>
              <a:ext cx="24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宋体" panose="02010600030101010101" pitchFamily="2" charset="-122"/>
                </a:rPr>
                <a:t>P</a:t>
              </a:r>
              <a:r>
                <a:rPr lang="en-US" altLang="zh-CN" sz="1200">
                  <a:latin typeface="宋体" panose="02010600030101010101" pitchFamily="2" charset="-122"/>
                </a:rPr>
                <a:t>N</a:t>
              </a:r>
            </a:p>
          </p:txBody>
        </p:sp>
        <p:sp>
          <p:nvSpPr>
            <p:cNvPr id="38958" name="Rectangle 89"/>
            <p:cNvSpPr>
              <a:spLocks noChangeArrowheads="1"/>
            </p:cNvSpPr>
            <p:nvPr/>
          </p:nvSpPr>
          <p:spPr bwMode="auto">
            <a:xfrm>
              <a:off x="1498" y="3095"/>
              <a:ext cx="24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宋体" panose="02010600030101010101" pitchFamily="2" charset="-122"/>
                </a:rPr>
                <a:t>P</a:t>
              </a:r>
              <a:r>
                <a:rPr lang="en-US" altLang="zh-CN" sz="1200">
                  <a:latin typeface="宋体" panose="02010600030101010101" pitchFamily="2" charset="-122"/>
                </a:rPr>
                <a:t>S</a:t>
              </a:r>
            </a:p>
          </p:txBody>
        </p:sp>
        <p:sp>
          <p:nvSpPr>
            <p:cNvPr id="38959" name="Rectangle 90"/>
            <p:cNvSpPr>
              <a:spLocks noChangeArrowheads="1"/>
            </p:cNvSpPr>
            <p:nvPr/>
          </p:nvSpPr>
          <p:spPr bwMode="auto">
            <a:xfrm>
              <a:off x="787" y="2282"/>
              <a:ext cx="19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宋体" panose="02010600030101010101" pitchFamily="2" charset="-122"/>
                </a:rPr>
                <a:t>e</a:t>
              </a:r>
            </a:p>
          </p:txBody>
        </p:sp>
        <p:sp>
          <p:nvSpPr>
            <p:cNvPr id="38960" name="Rectangle 91"/>
            <p:cNvSpPr>
              <a:spLocks noChangeArrowheads="1"/>
            </p:cNvSpPr>
            <p:nvPr/>
          </p:nvSpPr>
          <p:spPr bwMode="auto">
            <a:xfrm>
              <a:off x="2215" y="2273"/>
              <a:ext cx="19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a:latin typeface="宋体" panose="02010600030101010101" pitchFamily="2" charset="-122"/>
                </a:rPr>
                <a:t>q</a:t>
              </a:r>
            </a:p>
          </p:txBody>
        </p:sp>
        <p:sp>
          <p:nvSpPr>
            <p:cNvPr id="38961" name="Freeform 92"/>
            <p:cNvSpPr>
              <a:spLocks/>
            </p:cNvSpPr>
            <p:nvPr/>
          </p:nvSpPr>
          <p:spPr bwMode="auto">
            <a:xfrm>
              <a:off x="979" y="2493"/>
              <a:ext cx="1255" cy="1"/>
            </a:xfrm>
            <a:custGeom>
              <a:avLst/>
              <a:gdLst>
                <a:gd name="T0" fmla="*/ 0 w 1255"/>
                <a:gd name="T1" fmla="*/ 0 h 1"/>
                <a:gd name="T2" fmla="*/ 1254 w 1255"/>
                <a:gd name="T3" fmla="*/ 0 h 1"/>
                <a:gd name="T4" fmla="*/ 0 60000 65536"/>
                <a:gd name="T5" fmla="*/ 0 60000 65536"/>
              </a:gdLst>
              <a:ahLst/>
              <a:cxnLst>
                <a:cxn ang="T4">
                  <a:pos x="T0" y="T1"/>
                </a:cxn>
                <a:cxn ang="T5">
                  <a:pos x="T2" y="T3"/>
                </a:cxn>
              </a:cxnLst>
              <a:rect l="0" t="0" r="r" b="b"/>
              <a:pathLst>
                <a:path w="1255" h="1">
                  <a:moveTo>
                    <a:pt x="0" y="0"/>
                  </a:moveTo>
                  <a:lnTo>
                    <a:pt x="1254" y="0"/>
                  </a:lnTo>
                </a:path>
              </a:pathLst>
            </a:custGeom>
            <a:noFill/>
            <a:ln w="25400" cap="rnd" cmpd="sng">
              <a:solidFill>
                <a:schemeClr val="tx1"/>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8730"/>
          <a:stretch>
            <a:fillRect/>
          </a:stretch>
        </p:blipFill>
        <p:spPr bwMode="auto">
          <a:xfrm>
            <a:off x="2051050" y="1220788"/>
            <a:ext cx="5545138"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Rectangle 6"/>
          <p:cNvSpPr>
            <a:spLocks noChangeArrowheads="1"/>
          </p:cNvSpPr>
          <p:nvPr/>
        </p:nvSpPr>
        <p:spPr bwMode="auto">
          <a:xfrm>
            <a:off x="3324225" y="5780088"/>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r>
              <a:rPr lang="zh-CN" altLang="en-US" sz="2400" dirty="0">
                <a:effectLst>
                  <a:outerShdw blurRad="38100" dist="38100" dir="2700000" algn="tl">
                    <a:srgbClr val="C0C0C0"/>
                  </a:outerShdw>
                </a:effectLst>
              </a:rPr>
              <a:t>墨卡托投影的性质图</a:t>
            </a:r>
            <a:r>
              <a:rPr lang="zh-CN" altLang="en-US" dirty="0"/>
              <a:t> </a:t>
            </a:r>
          </a:p>
        </p:txBody>
      </p:sp>
      <p:sp>
        <p:nvSpPr>
          <p:cNvPr id="3994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3A091E5-434F-49F7-8CF6-BFC7CAC9B973}" type="slidenum">
              <a:rPr lang="en-US" altLang="zh-CN">
                <a:solidFill>
                  <a:srgbClr val="000000"/>
                </a:solidFill>
              </a:rPr>
              <a:pPr eaLnBrk="1" hangingPunct="1"/>
              <a:t>25</a:t>
            </a:fld>
            <a:endParaRPr lang="en-US" altLang="zh-CN">
              <a:solidFill>
                <a:srgbClr val="000000"/>
              </a:solidFill>
            </a:endParaRPr>
          </a:p>
        </p:txBody>
      </p:sp>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spcBef>
                <a:spcPts val="1200"/>
              </a:spcBef>
              <a:spcAft>
                <a:spcPts val="600"/>
              </a:spcAft>
              <a:defRPr/>
            </a:pPr>
            <a:r>
              <a:rPr lang="zh-CN" altLang="en-US" b="0" dirty="0"/>
              <a:t>正圆柱面相交于椭球或球体的平行圈称</a:t>
            </a:r>
            <a:r>
              <a:rPr lang="zh-CN" altLang="en-US" dirty="0">
                <a:solidFill>
                  <a:srgbClr val="FF0000"/>
                </a:solidFill>
              </a:rPr>
              <a:t>基淮纬线</a:t>
            </a:r>
            <a:r>
              <a:rPr lang="zh-CN" altLang="en-US" b="0" dirty="0"/>
              <a:t>，基准纬线的纬度叫</a:t>
            </a:r>
            <a:r>
              <a:rPr lang="zh-CN" altLang="en-US" dirty="0">
                <a:solidFill>
                  <a:srgbClr val="FF0000"/>
                </a:solidFill>
              </a:rPr>
              <a:t>基准纬度</a:t>
            </a:r>
            <a:r>
              <a:rPr lang="zh-CN" altLang="en-US" b="0" dirty="0" smtClean="0"/>
              <a:t>。</a:t>
            </a:r>
            <a:endParaRPr lang="en-US" altLang="zh-CN" b="0" dirty="0"/>
          </a:p>
          <a:p>
            <a:pPr lvl="1">
              <a:spcBef>
                <a:spcPts val="1200"/>
              </a:spcBef>
              <a:spcAft>
                <a:spcPts val="600"/>
              </a:spcAft>
              <a:defRPr/>
            </a:pPr>
            <a:r>
              <a:rPr lang="zh-CN" altLang="en-US" dirty="0" smtClean="0"/>
              <a:t>当</a:t>
            </a:r>
            <a:r>
              <a:rPr lang="zh-CN" altLang="en-US" dirty="0"/>
              <a:t>制作同比例尺成套航海图时，如果制图范围不大，常取制图区域内的</a:t>
            </a:r>
            <a:r>
              <a:rPr lang="zh-CN" altLang="en-US" b="1" dirty="0">
                <a:solidFill>
                  <a:srgbClr val="FF0000"/>
                </a:solidFill>
              </a:rPr>
              <a:t>中央纬度</a:t>
            </a:r>
            <a:r>
              <a:rPr lang="zh-CN" altLang="en-US" dirty="0"/>
              <a:t>作为基准纬度</a:t>
            </a:r>
            <a:r>
              <a:rPr lang="zh-CN" altLang="en-US" dirty="0" smtClean="0"/>
              <a:t>；</a:t>
            </a:r>
            <a:endParaRPr lang="en-US" altLang="zh-CN" dirty="0" smtClean="0"/>
          </a:p>
          <a:p>
            <a:pPr lvl="1">
              <a:spcBef>
                <a:spcPts val="1200"/>
              </a:spcBef>
              <a:spcAft>
                <a:spcPts val="600"/>
              </a:spcAft>
              <a:defRPr/>
            </a:pPr>
            <a:r>
              <a:rPr lang="zh-CN" altLang="en-US" dirty="0" smtClean="0"/>
              <a:t>如果</a:t>
            </a:r>
            <a:r>
              <a:rPr lang="zh-CN" altLang="en-US" dirty="0"/>
              <a:t>范围较大，则应视制图区域的地理位置而定</a:t>
            </a:r>
            <a:r>
              <a:rPr lang="zh-CN" altLang="en-US" dirty="0" smtClean="0"/>
              <a:t>，</a:t>
            </a:r>
            <a:endParaRPr lang="en-US" altLang="zh-CN" dirty="0" smtClean="0"/>
          </a:p>
          <a:p>
            <a:pPr lvl="2">
              <a:spcBef>
                <a:spcPts val="600"/>
              </a:spcBef>
              <a:spcAft>
                <a:spcPts val="0"/>
              </a:spcAft>
              <a:defRPr/>
            </a:pPr>
            <a:r>
              <a:rPr lang="zh-CN" altLang="en-US" dirty="0" smtClean="0"/>
              <a:t>若</a:t>
            </a:r>
            <a:r>
              <a:rPr lang="zh-CN" altLang="en-US" dirty="0"/>
              <a:t>跨赤道两侧，或在低纬度地区，也可以整个区域的中央纬度作为</a:t>
            </a:r>
            <a:r>
              <a:rPr lang="zh-CN" altLang="en-US" dirty="0" smtClean="0"/>
              <a:t>基准纬度；</a:t>
            </a:r>
            <a:endParaRPr lang="en-US" altLang="zh-CN" dirty="0" smtClean="0"/>
          </a:p>
          <a:p>
            <a:pPr lvl="2">
              <a:spcBef>
                <a:spcPts val="600"/>
              </a:spcBef>
              <a:spcAft>
                <a:spcPts val="0"/>
              </a:spcAft>
              <a:defRPr/>
            </a:pPr>
            <a:r>
              <a:rPr lang="zh-CN" altLang="en-US" dirty="0" smtClean="0"/>
              <a:t>在</a:t>
            </a:r>
            <a:r>
              <a:rPr lang="zh-CN" altLang="en-US" dirty="0"/>
              <a:t>其它地区，可将整个区域</a:t>
            </a:r>
            <a:r>
              <a:rPr lang="zh-CN" altLang="en-US" dirty="0" smtClean="0"/>
              <a:t>再分成</a:t>
            </a:r>
            <a:r>
              <a:rPr lang="zh-CN" altLang="en-US" dirty="0"/>
              <a:t>若干分区，在每个分区内选择一个基准纬度</a:t>
            </a:r>
            <a:r>
              <a:rPr lang="zh-CN" altLang="en-US" dirty="0" smtClean="0"/>
              <a:t>。</a:t>
            </a:r>
            <a:endParaRPr lang="en-US" altLang="zh-CN" dirty="0" smtClean="0"/>
          </a:p>
          <a:p>
            <a:pPr>
              <a:spcBef>
                <a:spcPts val="1200"/>
              </a:spcBef>
              <a:spcAft>
                <a:spcPts val="600"/>
              </a:spcAft>
              <a:defRPr/>
            </a:pPr>
            <a:r>
              <a:rPr lang="zh-CN" altLang="en-US" b="0" dirty="0" smtClean="0"/>
              <a:t>对应</a:t>
            </a:r>
            <a:r>
              <a:rPr lang="zh-CN" altLang="en-US" b="0" dirty="0"/>
              <a:t>比例尺的墨卡托投影海图制作时，</a:t>
            </a:r>
            <a:r>
              <a:rPr lang="zh-CN" altLang="en-US" b="0" dirty="0">
                <a:solidFill>
                  <a:srgbClr val="FF0000"/>
                </a:solidFill>
              </a:rPr>
              <a:t>只有确定基准纬度之后</a:t>
            </a:r>
            <a:r>
              <a:rPr lang="zh-CN" altLang="en-US" b="0" dirty="0"/>
              <a:t>才能进行图廓范围和制图网的计算。     </a:t>
            </a:r>
          </a:p>
          <a:p>
            <a:pPr>
              <a:defRPr/>
            </a:pPr>
            <a:endParaRPr lang="zh-CN" altLang="en-US" dirty="0"/>
          </a:p>
          <a:p>
            <a:pPr>
              <a:defRPr/>
            </a:pPr>
            <a:endParaRPr lang="zh-CN" alt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lnSpc>
                <a:spcPct val="150000"/>
              </a:lnSpc>
              <a:defRPr/>
            </a:pPr>
            <a:r>
              <a:rPr lang="zh-CN" altLang="en-US" b="0" dirty="0"/>
              <a:t>在地球面上与所有的子午线相交成同一角度的航线称为</a:t>
            </a:r>
            <a:r>
              <a:rPr lang="zh-CN" altLang="en-US" dirty="0"/>
              <a:t>等角航线，又称恒向线</a:t>
            </a:r>
            <a:r>
              <a:rPr lang="zh-CN" altLang="en-US" dirty="0" smtClean="0"/>
              <a:t>。</a:t>
            </a:r>
            <a:endParaRPr lang="en-US" altLang="zh-CN" dirty="0" smtClean="0"/>
          </a:p>
          <a:p>
            <a:pPr marL="0" indent="0">
              <a:spcBef>
                <a:spcPts val="1200"/>
              </a:spcBef>
              <a:spcAft>
                <a:spcPts val="1200"/>
              </a:spcAft>
              <a:buFont typeface="Wingdings" panose="05000000000000000000" pitchFamily="2" charset="2"/>
              <a:buNone/>
              <a:defRPr/>
            </a:pPr>
            <a:r>
              <a:rPr lang="zh-CN" altLang="en-US" dirty="0" smtClean="0"/>
              <a:t>      </a:t>
            </a:r>
            <a:r>
              <a:rPr lang="en-US" altLang="zh-CN" dirty="0"/>
              <a:t> </a:t>
            </a:r>
            <a:r>
              <a:rPr lang="en-US" altLang="zh-CN" dirty="0" smtClean="0"/>
              <a:t>   </a:t>
            </a:r>
            <a:r>
              <a:rPr lang="zh-CN" altLang="en-US" sz="2400" b="0" dirty="0" smtClean="0"/>
              <a:t>船只</a:t>
            </a:r>
            <a:r>
              <a:rPr lang="zh-CN" altLang="en-US" sz="2400" b="0" dirty="0"/>
              <a:t>在航行中，与子午线交角的关系有三种</a:t>
            </a:r>
            <a:r>
              <a:rPr lang="zh-CN" altLang="en-US" sz="2400" b="0" dirty="0" smtClean="0"/>
              <a:t>情况：</a:t>
            </a:r>
            <a:endParaRPr lang="en-US" altLang="zh-CN" b="0" dirty="0" smtClean="0"/>
          </a:p>
          <a:p>
            <a:pPr marL="1317625" lvl="2" indent="-514350">
              <a:spcBef>
                <a:spcPts val="1200"/>
              </a:spcBef>
              <a:spcAft>
                <a:spcPts val="1200"/>
              </a:spcAft>
              <a:buFont typeface="+mj-ea"/>
              <a:buAutoNum type="circleNumDbPlain"/>
              <a:defRPr/>
            </a:pPr>
            <a:r>
              <a:rPr lang="zh-CN" altLang="en-US" dirty="0" smtClean="0"/>
              <a:t>一</a:t>
            </a:r>
            <a:r>
              <a:rPr lang="zh-CN" altLang="en-US" dirty="0"/>
              <a:t>是沿子午线航行，即航向为</a:t>
            </a:r>
            <a:r>
              <a:rPr lang="en-US" altLang="zh-CN" dirty="0"/>
              <a:t>0°</a:t>
            </a:r>
            <a:r>
              <a:rPr lang="zh-CN" altLang="en-US" dirty="0"/>
              <a:t>或</a:t>
            </a:r>
            <a:r>
              <a:rPr lang="en-US" altLang="zh-CN" dirty="0"/>
              <a:t>180°</a:t>
            </a:r>
            <a:r>
              <a:rPr lang="zh-CN" altLang="en-US" dirty="0" smtClean="0"/>
              <a:t>；</a:t>
            </a:r>
            <a:endParaRPr lang="en-US" altLang="zh-CN" dirty="0" smtClean="0"/>
          </a:p>
          <a:p>
            <a:pPr marL="1317625" lvl="2" indent="-514350">
              <a:spcBef>
                <a:spcPts val="1200"/>
              </a:spcBef>
              <a:spcAft>
                <a:spcPts val="1200"/>
              </a:spcAft>
              <a:buFont typeface="+mj-ea"/>
              <a:buAutoNum type="circleNumDbPlain"/>
              <a:defRPr/>
            </a:pPr>
            <a:r>
              <a:rPr lang="zh-CN" altLang="en-US" dirty="0" smtClean="0"/>
              <a:t> 二是与子午线垂直航行，即航向为</a:t>
            </a:r>
            <a:r>
              <a:rPr lang="en-US" altLang="zh-CN" dirty="0" smtClean="0"/>
              <a:t>90°</a:t>
            </a:r>
            <a:r>
              <a:rPr lang="zh-CN" altLang="en-US" dirty="0" smtClean="0"/>
              <a:t>或</a:t>
            </a:r>
            <a:r>
              <a:rPr lang="en-US" altLang="zh-CN" dirty="0" smtClean="0"/>
              <a:t>270°</a:t>
            </a:r>
            <a:r>
              <a:rPr lang="zh-CN" altLang="en-US" dirty="0" smtClean="0"/>
              <a:t>；</a:t>
            </a:r>
            <a:endParaRPr lang="en-US" altLang="zh-CN" dirty="0" smtClean="0"/>
          </a:p>
          <a:p>
            <a:pPr marL="1317625" lvl="2" indent="-514350">
              <a:spcBef>
                <a:spcPts val="1200"/>
              </a:spcBef>
              <a:spcAft>
                <a:spcPts val="1200"/>
              </a:spcAft>
              <a:buFont typeface="+mj-ea"/>
              <a:buAutoNum type="circleNumDbPlain"/>
              <a:defRPr/>
            </a:pPr>
            <a:r>
              <a:rPr lang="zh-CN" altLang="en-US" dirty="0" smtClean="0"/>
              <a:t>三是与子午线成斜交航行。 </a:t>
            </a:r>
            <a:endParaRPr lang="en-US" altLang="zh-CN" dirty="0" smtClean="0"/>
          </a:p>
          <a:p>
            <a:pPr marL="0" indent="0">
              <a:spcBef>
                <a:spcPts val="1200"/>
              </a:spcBef>
              <a:spcAft>
                <a:spcPts val="1200"/>
              </a:spcAft>
              <a:buFont typeface="Wingdings" panose="05000000000000000000" pitchFamily="2" charset="2"/>
              <a:buNone/>
              <a:defRPr/>
            </a:pPr>
            <a:r>
              <a:rPr lang="zh-CN" altLang="en-US" dirty="0" smtClean="0"/>
              <a:t>      一般的航向都与子午线有一个斜交角，即所谓</a:t>
            </a:r>
            <a:r>
              <a:rPr lang="zh-CN" altLang="en-US" dirty="0" smtClean="0">
                <a:latin typeface="Times New Roman" pitchFamily="18" charset="0"/>
              </a:rPr>
              <a:t>“</a:t>
            </a:r>
            <a:r>
              <a:rPr lang="zh-CN" altLang="en-US" dirty="0" smtClean="0"/>
              <a:t>斜航线</a:t>
            </a:r>
            <a:r>
              <a:rPr lang="zh-CN" altLang="en-US" dirty="0" smtClean="0">
                <a:latin typeface="Times New Roman" pitchFamily="18" charset="0"/>
              </a:rPr>
              <a:t>”。</a:t>
            </a:r>
            <a:endParaRPr lang="zh-CN" altLang="en-US" dirty="0" smtClean="0"/>
          </a:p>
          <a:p>
            <a:pPr>
              <a:defRPr/>
            </a:pP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endParaRPr lang="zh-CN" altLang="en-US" smtClean="0"/>
          </a:p>
        </p:txBody>
      </p:sp>
      <p:sp>
        <p:nvSpPr>
          <p:cNvPr id="43011" name="内容占位符 2"/>
          <p:cNvSpPr>
            <a:spLocks noGrp="1"/>
          </p:cNvSpPr>
          <p:nvPr>
            <p:ph idx="1"/>
          </p:nvPr>
        </p:nvSpPr>
        <p:spPr>
          <a:xfrm>
            <a:off x="900113" y="1052513"/>
            <a:ext cx="7993062" cy="5545137"/>
          </a:xfrm>
        </p:spPr>
        <p:txBody>
          <a:bodyPr/>
          <a:lstStyle/>
          <a:p>
            <a:r>
              <a:rPr lang="zh-CN" altLang="en-US" smtClean="0"/>
              <a:t>由于地球面上的子午线向极地逐渐收敛，斜航线必然会随子午线的收敛而弯曲，才能保持等角。 </a:t>
            </a:r>
          </a:p>
          <a:p>
            <a:endParaRPr lang="zh-CN" altLang="en-US" smtClean="0"/>
          </a:p>
        </p:txBody>
      </p:sp>
      <p:pic>
        <p:nvPicPr>
          <p:cNvPr id="43012" name="Picture 4"/>
          <p:cNvPicPr>
            <a:picLocks noChangeAspect="1" noChangeArrowheads="1"/>
          </p:cNvPicPr>
          <p:nvPr/>
        </p:nvPicPr>
        <p:blipFill>
          <a:blip r:embed="rId2">
            <a:clrChange>
              <a:clrFrom>
                <a:srgbClr val="FFFFFF"/>
              </a:clrFrom>
              <a:clrTo>
                <a:srgbClr val="FFFFFF">
                  <a:alpha val="0"/>
                </a:srgbClr>
              </a:clrTo>
            </a:clrChange>
            <a:lum bright="6000" contrast="-12000"/>
            <a:extLst>
              <a:ext uri="{28A0092B-C50C-407E-A947-70E740481C1C}">
                <a14:useLocalDpi xmlns:a14="http://schemas.microsoft.com/office/drawing/2010/main" val="0"/>
              </a:ext>
            </a:extLst>
          </a:blip>
          <a:srcRect l="4642" t="3934" r="14120" b="1222"/>
          <a:stretch>
            <a:fillRect/>
          </a:stretch>
        </p:blipFill>
        <p:spPr bwMode="auto">
          <a:xfrm>
            <a:off x="1476375" y="2611438"/>
            <a:ext cx="6840538"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3375025" y="5995988"/>
            <a:ext cx="2998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r>
              <a:rPr lang="zh-CN" altLang="en-US" sz="2400" dirty="0">
                <a:effectLst>
                  <a:outerShdw blurRad="38100" dist="38100" dir="2700000" algn="tl">
                    <a:srgbClr val="C0C0C0"/>
                  </a:outerShdw>
                </a:effectLst>
              </a:rPr>
              <a:t>等角航线及其投影图</a:t>
            </a:r>
            <a:r>
              <a:rPr lang="zh-CN" altLang="en-US" dirty="0"/>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endParaRPr lang="zh-CN" altLang="en-US" smtClean="0"/>
          </a:p>
        </p:txBody>
      </p:sp>
      <p:sp>
        <p:nvSpPr>
          <p:cNvPr id="44035" name="内容占位符 2"/>
          <p:cNvSpPr>
            <a:spLocks noGrp="1"/>
          </p:cNvSpPr>
          <p:nvPr>
            <p:ph idx="1"/>
          </p:nvPr>
        </p:nvSpPr>
        <p:spPr>
          <a:xfrm>
            <a:off x="900113" y="1052513"/>
            <a:ext cx="7993062" cy="5545137"/>
          </a:xfrm>
        </p:spPr>
        <p:txBody>
          <a:bodyPr/>
          <a:lstStyle/>
          <a:p>
            <a:r>
              <a:rPr lang="zh-CN" altLang="en-US" b="0" smtClean="0"/>
              <a:t>在地球表面上，由于子午线收敛，最后各子午线均交于极点，因而，与各子午线保持等角的斜航线也必然是向极地逼近的螺旋曲线。</a:t>
            </a:r>
            <a:endParaRPr lang="en-US" altLang="zh-CN" b="0" smtClean="0"/>
          </a:p>
          <a:p>
            <a:r>
              <a:rPr lang="zh-CN" altLang="en-US" b="0" smtClean="0"/>
              <a:t>因为斜航线的航向不是</a:t>
            </a:r>
            <a:r>
              <a:rPr lang="en-US" altLang="zh-CN" b="0" smtClean="0"/>
              <a:t>0°</a:t>
            </a:r>
            <a:r>
              <a:rPr lang="zh-CN" altLang="en-US" b="0" smtClean="0"/>
              <a:t>或</a:t>
            </a:r>
            <a:r>
              <a:rPr lang="en-US" altLang="zh-CN" b="0" smtClean="0"/>
              <a:t>180°</a:t>
            </a:r>
            <a:r>
              <a:rPr lang="zh-CN" altLang="en-US" b="0" smtClean="0"/>
              <a:t>，所以，螺旋曲线多次穿过同一子午线而永远不能到达极点。</a:t>
            </a:r>
          </a:p>
        </p:txBody>
      </p:sp>
      <p:pic>
        <p:nvPicPr>
          <p:cNvPr id="44036"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086" t="3886"/>
          <a:stretch>
            <a:fillRect/>
          </a:stretch>
        </p:blipFill>
        <p:spPr bwMode="auto">
          <a:xfrm>
            <a:off x="2916238" y="3429000"/>
            <a:ext cx="3238500"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latin typeface="华文新魏" panose="02010800040101010101" pitchFamily="2" charset="-122"/>
              </a:rPr>
              <a:t>本章内容</a:t>
            </a:r>
          </a:p>
        </p:txBody>
      </p:sp>
      <p:sp>
        <p:nvSpPr>
          <p:cNvPr id="18435" name="内容占位符 2"/>
          <p:cNvSpPr>
            <a:spLocks noGrp="1"/>
          </p:cNvSpPr>
          <p:nvPr>
            <p:ph idx="1"/>
          </p:nvPr>
        </p:nvSpPr>
        <p:spPr>
          <a:xfrm>
            <a:off x="900113" y="1052513"/>
            <a:ext cx="7993062" cy="5545137"/>
          </a:xfrm>
        </p:spPr>
        <p:txBody>
          <a:bodyPr/>
          <a:lstStyle/>
          <a:p>
            <a:r>
              <a:rPr lang="zh-CN" altLang="en-US" dirty="0" smtClean="0">
                <a:solidFill>
                  <a:srgbClr val="003399"/>
                </a:solidFill>
                <a:latin typeface="华文细黑" panose="02010600040101010101" pitchFamily="2" charset="-122"/>
              </a:rPr>
              <a:t>绪论</a:t>
            </a:r>
          </a:p>
          <a:p>
            <a:r>
              <a:rPr lang="zh-CN" altLang="en-US" dirty="0" smtClean="0">
                <a:solidFill>
                  <a:srgbClr val="FF0000"/>
                </a:solidFill>
                <a:latin typeface="华文细黑" panose="02010600040101010101" pitchFamily="2" charset="-122"/>
              </a:rPr>
              <a:t>海图的内容和形式</a:t>
            </a:r>
          </a:p>
          <a:p>
            <a:r>
              <a:rPr lang="zh-CN" altLang="en-US" dirty="0" smtClean="0">
                <a:solidFill>
                  <a:srgbClr val="FF0000"/>
                </a:solidFill>
                <a:latin typeface="华文细黑" panose="02010600040101010101" pitchFamily="2" charset="-122"/>
              </a:rPr>
              <a:t>海图的类别划分</a:t>
            </a:r>
          </a:p>
          <a:p>
            <a:r>
              <a:rPr lang="zh-CN" altLang="en-US" dirty="0" smtClean="0">
                <a:solidFill>
                  <a:srgbClr val="FF0000"/>
                </a:solidFill>
                <a:latin typeface="华文细黑" panose="02010600040101010101" pitchFamily="2" charset="-122"/>
              </a:rPr>
              <a:t>海图的数学基础</a:t>
            </a:r>
            <a:endParaRPr lang="en-US" altLang="zh-CN" dirty="0" smtClean="0">
              <a:solidFill>
                <a:srgbClr val="FF0000"/>
              </a:solidFill>
              <a:latin typeface="华文细黑" panose="02010600040101010101" pitchFamily="2" charset="-122"/>
            </a:endParaRPr>
          </a:p>
          <a:p>
            <a:r>
              <a:rPr lang="zh-CN" altLang="en-US" dirty="0">
                <a:solidFill>
                  <a:srgbClr val="003399"/>
                </a:solidFill>
                <a:latin typeface="华文细黑" panose="02010600040101010101" pitchFamily="2" charset="-122"/>
              </a:rPr>
              <a:t>海图的分幅和编号</a:t>
            </a:r>
          </a:p>
          <a:p>
            <a:r>
              <a:rPr lang="zh-CN" altLang="en-US" dirty="0">
                <a:solidFill>
                  <a:srgbClr val="003399"/>
                </a:solidFill>
                <a:latin typeface="华文细黑" panose="02010600040101010101" pitchFamily="2" charset="-122"/>
              </a:rPr>
              <a:t>海图符号及要素表示</a:t>
            </a:r>
          </a:p>
          <a:p>
            <a:r>
              <a:rPr lang="zh-CN" altLang="en-US" dirty="0">
                <a:solidFill>
                  <a:srgbClr val="003399"/>
                </a:solidFill>
                <a:latin typeface="华文细黑" panose="02010600040101010101" pitchFamily="2" charset="-122"/>
              </a:rPr>
              <a:t>海图制作与生产</a:t>
            </a:r>
          </a:p>
          <a:p>
            <a:endParaRPr lang="zh-CN" altLang="en-US" dirty="0" smtClean="0">
              <a:latin typeface="华文细黑" panose="0201060004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endParaRPr lang="zh-CN" altLang="en-US" smtClean="0"/>
          </a:p>
        </p:txBody>
      </p:sp>
      <p:sp>
        <p:nvSpPr>
          <p:cNvPr id="45059" name="内容占位符 2"/>
          <p:cNvSpPr>
            <a:spLocks noGrp="1"/>
          </p:cNvSpPr>
          <p:nvPr>
            <p:ph idx="1"/>
          </p:nvPr>
        </p:nvSpPr>
        <p:spPr>
          <a:xfrm>
            <a:off x="900113" y="1052513"/>
            <a:ext cx="7993062" cy="5545137"/>
          </a:xfrm>
        </p:spPr>
        <p:txBody>
          <a:bodyPr/>
          <a:lstStyle/>
          <a:p>
            <a:r>
              <a:rPr lang="zh-CN" altLang="en-US" b="0" dirty="0" smtClean="0"/>
              <a:t>正因为等角航线在地球表面上是曲线，所以它不是实地两点间的最短距离。</a:t>
            </a:r>
            <a:endParaRPr lang="en-US" altLang="zh-CN" b="0" dirty="0" smtClean="0"/>
          </a:p>
          <a:p>
            <a:r>
              <a:rPr lang="zh-CN" altLang="en-US" b="0" dirty="0" smtClean="0"/>
              <a:t>若将地球视为</a:t>
            </a:r>
            <a:r>
              <a:rPr lang="zh-CN" altLang="en-US" dirty="0" smtClean="0"/>
              <a:t>球体</a:t>
            </a:r>
            <a:r>
              <a:rPr lang="zh-CN" altLang="en-US" b="0" dirty="0" smtClean="0"/>
              <a:t>，两地间的最短距离是通过该两点及球心所作的平面与球面相交的</a:t>
            </a:r>
            <a:r>
              <a:rPr lang="zh-CN" altLang="en-US" dirty="0" smtClean="0">
                <a:solidFill>
                  <a:srgbClr val="FF0000"/>
                </a:solidFill>
              </a:rPr>
              <a:t>大圆弧</a:t>
            </a:r>
            <a:r>
              <a:rPr lang="zh-CN" altLang="en-US" b="0" dirty="0" smtClean="0"/>
              <a:t>。</a:t>
            </a:r>
          </a:p>
        </p:txBody>
      </p:sp>
      <p:pic>
        <p:nvPicPr>
          <p:cNvPr id="45060"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661" r="12500"/>
          <a:stretch>
            <a:fillRect/>
          </a:stretch>
        </p:blipFill>
        <p:spPr bwMode="auto">
          <a:xfrm>
            <a:off x="2771775" y="2997200"/>
            <a:ext cx="3744913"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endParaRPr lang="zh-CN" altLang="en-US" smtClean="0"/>
          </a:p>
        </p:txBody>
      </p:sp>
      <p:sp>
        <p:nvSpPr>
          <p:cNvPr id="46083" name="内容占位符 2"/>
          <p:cNvSpPr>
            <a:spLocks noGrp="1"/>
          </p:cNvSpPr>
          <p:nvPr>
            <p:ph idx="1"/>
          </p:nvPr>
        </p:nvSpPr>
        <p:spPr>
          <a:xfrm>
            <a:off x="900113" y="1052513"/>
            <a:ext cx="7993062" cy="5545137"/>
          </a:xfrm>
        </p:spPr>
        <p:txBody>
          <a:bodyPr/>
          <a:lstStyle/>
          <a:p>
            <a:r>
              <a:rPr lang="zh-CN" altLang="en-US" b="0" dirty="0" smtClean="0"/>
              <a:t>大圆弧在墨卡托投影航海图上的形状不是直线，大圆弧在墨卡托投影航海图上呈凸向极地的曲线，而等角航线就是该圆弧所张的弦。</a:t>
            </a:r>
          </a:p>
        </p:txBody>
      </p:sp>
      <p:pic>
        <p:nvPicPr>
          <p:cNvPr id="46084" name="Picture 4"/>
          <p:cNvPicPr preferRelativeResize="0">
            <a:picLocks noChangeArrowheads="1"/>
          </p:cNvPicPr>
          <p:nvPr/>
        </p:nvPicPr>
        <p:blipFill>
          <a:blip r:embed="rId2">
            <a:clrChange>
              <a:clrFrom>
                <a:srgbClr val="FFFFFF"/>
              </a:clrFrom>
              <a:clrTo>
                <a:srgbClr val="FFFFFF">
                  <a:alpha val="0"/>
                </a:srgbClr>
              </a:clrTo>
            </a:clrChange>
            <a:grayscl/>
            <a:biLevel thresh="50000"/>
            <a:extLst>
              <a:ext uri="{28A0092B-C50C-407E-A947-70E740481C1C}">
                <a14:useLocalDpi xmlns:a14="http://schemas.microsoft.com/office/drawing/2010/main" val="0"/>
              </a:ext>
            </a:extLst>
          </a:blip>
          <a:srcRect t="2423" b="6946"/>
          <a:stretch>
            <a:fillRect/>
          </a:stretch>
        </p:blipFill>
        <p:spPr bwMode="auto">
          <a:xfrm>
            <a:off x="2339975" y="2684463"/>
            <a:ext cx="4105275"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3013075" y="6140450"/>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defRPr/>
            </a:pPr>
            <a:r>
              <a:rPr lang="zh-CN" altLang="en-US" sz="2400" dirty="0">
                <a:effectLst>
                  <a:outerShdw blurRad="38100" dist="38100" dir="2700000" algn="tl">
                    <a:srgbClr val="C0C0C0"/>
                  </a:outerShdw>
                </a:effectLst>
              </a:rPr>
              <a:t>大圆弧在图上的形状</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五、海图的分幅和编号</a:t>
            </a:r>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sz="2400" dirty="0" smtClean="0">
                <a:solidFill>
                  <a:srgbClr val="FF0000"/>
                </a:solidFill>
              </a:rPr>
              <a:t>各类</a:t>
            </a:r>
            <a:r>
              <a:rPr lang="zh-CN" altLang="en-US" sz="2400" b="0" dirty="0" smtClean="0"/>
              <a:t>海图分幅方法很不一致，编号方法也很不相同；</a:t>
            </a:r>
            <a:endParaRPr lang="en-US" altLang="zh-CN" sz="2400" b="0" dirty="0" smtClean="0"/>
          </a:p>
          <a:p>
            <a:pPr marL="0" indent="0">
              <a:lnSpc>
                <a:spcPct val="150000"/>
              </a:lnSpc>
              <a:buFont typeface="Wingdings" panose="05000000000000000000" pitchFamily="2" charset="2"/>
              <a:buNone/>
              <a:defRPr/>
            </a:pPr>
            <a:r>
              <a:rPr lang="zh-CN" altLang="en-US" sz="2400" b="0" dirty="0" smtClean="0"/>
              <a:t>各个国家的海图编号方法也有很大差别；</a:t>
            </a:r>
            <a:endParaRPr lang="en-US" altLang="zh-CN" sz="2400" b="0" dirty="0" smtClean="0"/>
          </a:p>
          <a:p>
            <a:pPr marL="0" indent="0">
              <a:lnSpc>
                <a:spcPct val="150000"/>
              </a:lnSpc>
              <a:buFont typeface="Wingdings" panose="05000000000000000000" pitchFamily="2" charset="2"/>
              <a:buNone/>
              <a:defRPr/>
            </a:pPr>
            <a:r>
              <a:rPr lang="zh-CN" altLang="en-US" sz="2400" b="0" dirty="0" smtClean="0"/>
              <a:t>即使一个国家，不同时期的海图编号也有不同的方法；</a:t>
            </a:r>
            <a:r>
              <a:rPr lang="en-US" altLang="zh-CN" dirty="0"/>
              <a:t>	</a:t>
            </a:r>
            <a:endParaRPr lang="en-US" altLang="zh-CN" dirty="0" smtClean="0"/>
          </a:p>
          <a:p>
            <a:pPr marL="0" indent="0">
              <a:lnSpc>
                <a:spcPct val="150000"/>
              </a:lnSpc>
              <a:buFont typeface="Wingdings" panose="05000000000000000000" pitchFamily="2" charset="2"/>
              <a:buNone/>
              <a:defRPr/>
            </a:pPr>
            <a:r>
              <a:rPr lang="en-US" altLang="zh-CN" dirty="0"/>
              <a:t> </a:t>
            </a:r>
            <a:r>
              <a:rPr lang="en-US" altLang="zh-CN" dirty="0" smtClean="0"/>
              <a:t>     </a:t>
            </a:r>
            <a:r>
              <a:rPr lang="zh-CN" altLang="en-US" dirty="0" smtClean="0"/>
              <a:t>①航行图的分幅和编号</a:t>
            </a:r>
            <a:endParaRPr lang="en-US" altLang="zh-CN" dirty="0" smtClean="0"/>
          </a:p>
          <a:p>
            <a:pPr>
              <a:lnSpc>
                <a:spcPct val="150000"/>
              </a:lnSpc>
              <a:buFont typeface="Wingdings" panose="05000000000000000000" pitchFamily="2" charset="2"/>
              <a:buNone/>
              <a:defRPr/>
            </a:pPr>
            <a:r>
              <a:rPr lang="zh-CN" altLang="en-US" dirty="0" smtClean="0"/>
              <a:t>      ②海底地形图的分幅和编号</a:t>
            </a:r>
            <a:endParaRPr lang="en-US" altLang="zh-CN" dirty="0" smtClean="0"/>
          </a:p>
          <a:p>
            <a:pPr>
              <a:lnSpc>
                <a:spcPct val="150000"/>
              </a:lnSpc>
              <a:buFont typeface="Wingdings" panose="05000000000000000000" pitchFamily="2" charset="2"/>
              <a:buNone/>
              <a:defRPr/>
            </a:pPr>
            <a:r>
              <a:rPr lang="zh-CN" altLang="en-US" dirty="0" smtClean="0"/>
              <a:t>      ③ 海图图名</a:t>
            </a:r>
          </a:p>
          <a:p>
            <a:pPr marL="0" indent="0">
              <a:buFont typeface="Wingdings" panose="05000000000000000000" pitchFamily="2" charset="2"/>
              <a:buNone/>
              <a:defRPr/>
            </a:pPr>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endParaRPr lang="zh-CN" altLang="en-US" smtClean="0"/>
          </a:p>
        </p:txBody>
      </p:sp>
      <p:sp>
        <p:nvSpPr>
          <p:cNvPr id="54275"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t>①航行图的分幅和编号</a:t>
            </a:r>
            <a:endParaRPr lang="en-US" altLang="zh-CN" dirty="0" smtClean="0"/>
          </a:p>
          <a:p>
            <a:pPr marL="352425" lvl="1" indent="0">
              <a:lnSpc>
                <a:spcPct val="150000"/>
              </a:lnSpc>
              <a:buFont typeface="Wingdings" panose="05000000000000000000" pitchFamily="2" charset="2"/>
              <a:buNone/>
              <a:defRPr/>
            </a:pPr>
            <a:r>
              <a:rPr lang="zh-CN" altLang="en-US" dirty="0"/>
              <a:t>分</a:t>
            </a:r>
            <a:r>
              <a:rPr lang="zh-CN" altLang="en-US" dirty="0" smtClean="0"/>
              <a:t>幅的基本原则：</a:t>
            </a:r>
            <a:endParaRPr lang="en-US" altLang="zh-CN" dirty="0" smtClean="0"/>
          </a:p>
          <a:p>
            <a:pPr lvl="1" eaLnBrk="1" hangingPunct="1">
              <a:lnSpc>
                <a:spcPct val="130000"/>
              </a:lnSpc>
              <a:defRPr/>
            </a:pPr>
            <a:r>
              <a:rPr lang="zh-CN" altLang="en-US" dirty="0"/>
              <a:t>总图要保持制图区域的相对完整</a:t>
            </a:r>
          </a:p>
          <a:p>
            <a:pPr lvl="1" eaLnBrk="1" hangingPunct="1">
              <a:lnSpc>
                <a:spcPct val="130000"/>
              </a:lnSpc>
              <a:defRPr/>
            </a:pPr>
            <a:r>
              <a:rPr lang="zh-CN" altLang="en-US" dirty="0"/>
              <a:t>航行图要保持航线的相对完整</a:t>
            </a:r>
          </a:p>
          <a:p>
            <a:pPr lvl="1" eaLnBrk="1" hangingPunct="1">
              <a:lnSpc>
                <a:spcPct val="130000"/>
              </a:lnSpc>
              <a:defRPr/>
            </a:pPr>
            <a:r>
              <a:rPr lang="zh-CN" altLang="en-US" dirty="0"/>
              <a:t>避免在复杂航行区分幅</a:t>
            </a:r>
          </a:p>
          <a:p>
            <a:pPr lvl="1" eaLnBrk="1" hangingPunct="1">
              <a:lnSpc>
                <a:spcPct val="130000"/>
              </a:lnSpc>
              <a:defRPr/>
            </a:pPr>
            <a:r>
              <a:rPr lang="zh-CN" altLang="en-US" dirty="0"/>
              <a:t>港湾图应相对完整地表示港口、海湾、海区</a:t>
            </a:r>
          </a:p>
          <a:p>
            <a:pPr marL="0" indent="0">
              <a:lnSpc>
                <a:spcPct val="150000"/>
              </a:lnSpc>
              <a:buFont typeface="Wingdings" panose="05000000000000000000" pitchFamily="2" charset="2"/>
              <a:buNone/>
              <a:defRPr/>
            </a:pPr>
            <a:endParaRPr lang="en-US" altLang="zh-CN"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l="11719" t="30937" r="29688" b="30624"/>
          <a:stretch>
            <a:fillRect/>
          </a:stretch>
        </p:blipFill>
        <p:spPr bwMode="auto">
          <a:xfrm>
            <a:off x="1143000" y="1071563"/>
            <a:ext cx="714375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l="11719" t="20625" r="30273" b="54062"/>
          <a:stretch>
            <a:fillRect/>
          </a:stretch>
        </p:blipFill>
        <p:spPr bwMode="auto">
          <a:xfrm>
            <a:off x="1214438" y="4143375"/>
            <a:ext cx="7072312" cy="192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l="12305" t="21562" r="29688" b="56876"/>
          <a:stretch>
            <a:fillRect/>
          </a:stretch>
        </p:blipFill>
        <p:spPr bwMode="auto">
          <a:xfrm>
            <a:off x="1214438" y="4071938"/>
            <a:ext cx="7072312"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l="11719" t="30937" r="29688" b="34375"/>
          <a:stretch>
            <a:fillRect/>
          </a:stretch>
        </p:blipFill>
        <p:spPr bwMode="auto">
          <a:xfrm>
            <a:off x="1143000" y="1143000"/>
            <a:ext cx="714375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a:extLst>
              <a:ext uri="{28A0092B-C50C-407E-A947-70E740481C1C}">
                <a14:useLocalDpi xmlns:a14="http://schemas.microsoft.com/office/drawing/2010/main" val="0"/>
              </a:ext>
            </a:extLst>
          </a:blip>
          <a:srcRect l="14766" t="38750" r="35612" b="16833"/>
          <a:stretch>
            <a:fillRect/>
          </a:stretch>
        </p:blipFill>
        <p:spPr bwMode="auto">
          <a:xfrm>
            <a:off x="395288" y="1196975"/>
            <a:ext cx="8424862"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标题 1"/>
          <p:cNvSpPr>
            <a:spLocks noGrp="1"/>
          </p:cNvSpPr>
          <p:nvPr>
            <p:ph type="title"/>
          </p:nvPr>
        </p:nvSpPr>
        <p:spPr/>
        <p:txBody>
          <a:bodyPr/>
          <a:lstStyle/>
          <a:p>
            <a:endParaRPr lang="zh-CN" altLang="en-US" smtClean="0"/>
          </a:p>
        </p:txBody>
      </p:sp>
      <p:sp>
        <p:nvSpPr>
          <p:cNvPr id="51204" name="矩形 2"/>
          <p:cNvSpPr>
            <a:spLocks noChangeArrowheads="1"/>
          </p:cNvSpPr>
          <p:nvPr/>
        </p:nvSpPr>
        <p:spPr bwMode="auto">
          <a:xfrm>
            <a:off x="3225800" y="5972175"/>
            <a:ext cx="3025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A1 </a:t>
            </a:r>
            <a:r>
              <a:rPr lang="zh-CN" altLang="en-US"/>
              <a:t>世界海洋分区编号示意图</a:t>
            </a: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a:extLst>
              <a:ext uri="{28A0092B-C50C-407E-A947-70E740481C1C}">
                <a14:useLocalDpi xmlns:a14="http://schemas.microsoft.com/office/drawing/2010/main" val="0"/>
              </a:ext>
            </a:extLst>
          </a:blip>
          <a:srcRect l="22852" t="9375" r="23828" b="17499"/>
          <a:stretch>
            <a:fillRect/>
          </a:stretch>
        </p:blipFill>
        <p:spPr bwMode="auto">
          <a:xfrm>
            <a:off x="2357438" y="857250"/>
            <a:ext cx="4951412" cy="424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7" name="Picture 2"/>
          <p:cNvPicPr>
            <a:picLocks noChangeAspect="1" noChangeArrowheads="1"/>
          </p:cNvPicPr>
          <p:nvPr/>
        </p:nvPicPr>
        <p:blipFill>
          <a:blip r:embed="rId3">
            <a:extLst>
              <a:ext uri="{28A0092B-C50C-407E-A947-70E740481C1C}">
                <a14:useLocalDpi xmlns:a14="http://schemas.microsoft.com/office/drawing/2010/main" val="0"/>
              </a:ext>
            </a:extLst>
          </a:blip>
          <a:srcRect l="11914" t="44061" r="29688" b="42813"/>
          <a:stretch>
            <a:fillRect/>
          </a:stretch>
        </p:blipFill>
        <p:spPr bwMode="auto">
          <a:xfrm>
            <a:off x="1403350" y="5661025"/>
            <a:ext cx="7119938"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标题 1"/>
          <p:cNvSpPr>
            <a:spLocks noGrp="1"/>
          </p:cNvSpPr>
          <p:nvPr>
            <p:ph type="title"/>
          </p:nvPr>
        </p:nvSpPr>
        <p:spPr/>
        <p:txBody>
          <a:bodyPr/>
          <a:lstStyle/>
          <a:p>
            <a:endParaRPr lang="zh-CN" altLang="en-US" smtClean="0"/>
          </a:p>
        </p:txBody>
      </p:sp>
      <p:sp>
        <p:nvSpPr>
          <p:cNvPr id="52229" name="矩形 5"/>
          <p:cNvSpPr>
            <a:spLocks noChangeArrowheads="1"/>
          </p:cNvSpPr>
          <p:nvPr/>
        </p:nvSpPr>
        <p:spPr bwMode="auto">
          <a:xfrm>
            <a:off x="3492500" y="5075238"/>
            <a:ext cx="27574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a:t>A2  </a:t>
            </a:r>
            <a:r>
              <a:rPr lang="zh-CN" altLang="en-US" sz="1600"/>
              <a:t>中国海图编号分区示意图</a:t>
            </a:r>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a:t>
            </a:r>
            <a:r>
              <a:rPr lang="zh-CN" altLang="en-US" dirty="0" smtClean="0"/>
              <a:t>② 海底地形图</a:t>
            </a:r>
            <a:r>
              <a:rPr lang="zh-CN" altLang="en-US" dirty="0"/>
              <a:t>的分</a:t>
            </a:r>
            <a:r>
              <a:rPr lang="zh-CN" altLang="en-US" dirty="0" smtClean="0"/>
              <a:t>幅和编号</a:t>
            </a:r>
            <a:endParaRPr lang="en-US" altLang="zh-CN" dirty="0" smtClean="0"/>
          </a:p>
          <a:p>
            <a:pPr>
              <a:lnSpc>
                <a:spcPct val="150000"/>
              </a:lnSpc>
              <a:spcBef>
                <a:spcPts val="1200"/>
              </a:spcBef>
              <a:buFont typeface="Arial" panose="020B0604020202020204" pitchFamily="34" charset="0"/>
              <a:buChar char="•"/>
              <a:defRPr/>
            </a:pPr>
            <a:r>
              <a:rPr lang="en-US" altLang="zh-CN" sz="2000" dirty="0" smtClean="0">
                <a:latin typeface="+mj-lt"/>
              </a:rPr>
              <a:t>1:100</a:t>
            </a:r>
            <a:r>
              <a:rPr lang="zh-CN" altLang="en-US" sz="2000" dirty="0" smtClean="0">
                <a:latin typeface="+mj-lt"/>
              </a:rPr>
              <a:t>万图的分幅：从</a:t>
            </a:r>
            <a:r>
              <a:rPr lang="en-US" altLang="zh-CN" sz="2000" dirty="0" smtClean="0">
                <a:latin typeface="+mj-lt"/>
              </a:rPr>
              <a:t>0°</a:t>
            </a:r>
            <a:r>
              <a:rPr lang="zh-CN" altLang="en-US" sz="2000" dirty="0" smtClean="0">
                <a:latin typeface="+mj-lt"/>
              </a:rPr>
              <a:t>经线起，向东以经差</a:t>
            </a:r>
            <a:r>
              <a:rPr lang="en-US" altLang="zh-CN" sz="2000" dirty="0" smtClean="0">
                <a:latin typeface="+mj-lt"/>
              </a:rPr>
              <a:t>10°</a:t>
            </a:r>
            <a:r>
              <a:rPr lang="zh-CN" altLang="en-US" sz="2000" dirty="0" smtClean="0">
                <a:latin typeface="+mj-lt"/>
              </a:rPr>
              <a:t>的间隔分成</a:t>
            </a:r>
            <a:r>
              <a:rPr lang="en-US" altLang="zh-CN" sz="2000" dirty="0" smtClean="0">
                <a:latin typeface="+mj-lt"/>
              </a:rPr>
              <a:t>36</a:t>
            </a:r>
            <a:r>
              <a:rPr lang="zh-CN" altLang="en-US" sz="2000" dirty="0" smtClean="0">
                <a:latin typeface="+mj-lt"/>
              </a:rPr>
              <a:t>列，从赤道起至北纬、南纬</a:t>
            </a:r>
            <a:r>
              <a:rPr lang="en-US" altLang="zh-CN" sz="2000" dirty="0" smtClean="0">
                <a:latin typeface="+mj-lt"/>
              </a:rPr>
              <a:t>60°</a:t>
            </a:r>
            <a:r>
              <a:rPr lang="zh-CN" altLang="en-US" sz="2000" dirty="0" smtClean="0">
                <a:latin typeface="+mj-lt"/>
              </a:rPr>
              <a:t>止，以纬差</a:t>
            </a:r>
            <a:r>
              <a:rPr lang="en-US" altLang="zh-CN" sz="2000" dirty="0" smtClean="0">
                <a:latin typeface="+mj-lt"/>
              </a:rPr>
              <a:t>6°</a:t>
            </a:r>
            <a:r>
              <a:rPr lang="zh-CN" altLang="en-US" sz="2000" dirty="0" smtClean="0">
                <a:latin typeface="+mj-lt"/>
              </a:rPr>
              <a:t>的间隔，各分为</a:t>
            </a:r>
            <a:r>
              <a:rPr lang="en-US" altLang="zh-CN" sz="2000" dirty="0" smtClean="0">
                <a:latin typeface="+mj-lt"/>
              </a:rPr>
              <a:t>10</a:t>
            </a:r>
            <a:r>
              <a:rPr lang="zh-CN" altLang="en-US" sz="2000" dirty="0" smtClean="0">
                <a:latin typeface="+mj-lt"/>
              </a:rPr>
              <a:t>行，每幅图的范围是经差</a:t>
            </a:r>
            <a:r>
              <a:rPr lang="en-US" altLang="zh-CN" sz="2000" dirty="0" smtClean="0">
                <a:latin typeface="+mj-lt"/>
              </a:rPr>
              <a:t>10°</a:t>
            </a:r>
            <a:r>
              <a:rPr lang="zh-CN" altLang="en-US" sz="2000" dirty="0" smtClean="0">
                <a:latin typeface="+mj-lt"/>
              </a:rPr>
              <a:t>、纬差</a:t>
            </a:r>
            <a:r>
              <a:rPr lang="en-US" altLang="zh-CN" sz="2000" dirty="0" smtClean="0">
                <a:latin typeface="+mj-lt"/>
              </a:rPr>
              <a:t>6°</a:t>
            </a:r>
            <a:r>
              <a:rPr lang="zh-CN" altLang="en-US" sz="2000" dirty="0" smtClean="0">
                <a:latin typeface="+mj-lt"/>
              </a:rPr>
              <a:t>；</a:t>
            </a:r>
            <a:endParaRPr lang="en-US" altLang="zh-CN" sz="2000" dirty="0" smtClean="0">
              <a:latin typeface="+mj-lt"/>
            </a:endParaRPr>
          </a:p>
          <a:p>
            <a:pPr>
              <a:lnSpc>
                <a:spcPct val="150000"/>
              </a:lnSpc>
              <a:spcBef>
                <a:spcPts val="1200"/>
              </a:spcBef>
              <a:buFont typeface="Arial" panose="020B0604020202020204" pitchFamily="34" charset="0"/>
              <a:buChar char="•"/>
              <a:defRPr/>
            </a:pPr>
            <a:r>
              <a:rPr lang="en-US" altLang="zh-CN" sz="2000" dirty="0" smtClean="0">
                <a:latin typeface="+mj-lt"/>
              </a:rPr>
              <a:t>1:25</a:t>
            </a:r>
            <a:r>
              <a:rPr lang="zh-CN" altLang="en-US" sz="2000" dirty="0" smtClean="0">
                <a:latin typeface="+mj-lt"/>
              </a:rPr>
              <a:t>万图的分幅：将每幅</a:t>
            </a:r>
            <a:r>
              <a:rPr lang="en-US" altLang="zh-CN" sz="2000" dirty="0" smtClean="0">
                <a:latin typeface="+mj-lt"/>
              </a:rPr>
              <a:t>1:100</a:t>
            </a:r>
            <a:r>
              <a:rPr lang="zh-CN" altLang="en-US" sz="2000" dirty="0" smtClean="0">
                <a:latin typeface="+mj-lt"/>
              </a:rPr>
              <a:t>万图等分为</a:t>
            </a:r>
            <a:r>
              <a:rPr lang="en-US" altLang="zh-CN" sz="2000" dirty="0" smtClean="0">
                <a:latin typeface="+mj-lt"/>
              </a:rPr>
              <a:t>4</a:t>
            </a:r>
            <a:r>
              <a:rPr lang="zh-CN" altLang="en-US" sz="2000" dirty="0" smtClean="0">
                <a:latin typeface="+mj-lt"/>
              </a:rPr>
              <a:t>行</a:t>
            </a:r>
            <a:r>
              <a:rPr lang="en-US" altLang="zh-CN" sz="2000" dirty="0" smtClean="0">
                <a:latin typeface="+mj-lt"/>
              </a:rPr>
              <a:t>4</a:t>
            </a:r>
            <a:r>
              <a:rPr lang="zh-CN" altLang="en-US" sz="2000" dirty="0" smtClean="0">
                <a:latin typeface="+mj-lt"/>
              </a:rPr>
              <a:t>列共</a:t>
            </a:r>
            <a:r>
              <a:rPr lang="en-US" altLang="zh-CN" sz="2000" dirty="0" smtClean="0">
                <a:latin typeface="+mj-lt"/>
              </a:rPr>
              <a:t>16</a:t>
            </a:r>
            <a:r>
              <a:rPr lang="zh-CN" altLang="en-US" sz="2000" dirty="0" smtClean="0">
                <a:latin typeface="+mj-lt"/>
              </a:rPr>
              <a:t>幅</a:t>
            </a:r>
            <a:r>
              <a:rPr lang="en-US" altLang="zh-CN" sz="2000" dirty="0" smtClean="0">
                <a:latin typeface="+mj-lt"/>
              </a:rPr>
              <a:t>1:25</a:t>
            </a:r>
            <a:r>
              <a:rPr lang="zh-CN" altLang="en-US" sz="2000" dirty="0" smtClean="0">
                <a:latin typeface="+mj-lt"/>
              </a:rPr>
              <a:t>万图。每幅图的经差</a:t>
            </a:r>
            <a:r>
              <a:rPr lang="en-US" altLang="zh-CN" sz="2000" dirty="0" smtClean="0">
                <a:latin typeface="+mj-lt"/>
              </a:rPr>
              <a:t>2°30′</a:t>
            </a:r>
            <a:r>
              <a:rPr lang="zh-CN" altLang="en-US" sz="2000" dirty="0" smtClean="0">
                <a:latin typeface="+mj-lt"/>
              </a:rPr>
              <a:t>、纬差</a:t>
            </a:r>
            <a:r>
              <a:rPr lang="en-US" altLang="zh-CN" sz="2000" dirty="0"/>
              <a:t>1</a:t>
            </a:r>
            <a:r>
              <a:rPr lang="en-US" altLang="zh-CN" sz="2000" dirty="0" smtClean="0"/>
              <a:t>°30′</a:t>
            </a:r>
            <a:r>
              <a:rPr lang="zh-CN" altLang="en-US" sz="2000" dirty="0" smtClean="0"/>
              <a:t>；</a:t>
            </a:r>
            <a:endParaRPr lang="en-US" altLang="zh-CN" sz="2000" dirty="0" smtClean="0"/>
          </a:p>
          <a:p>
            <a:pPr>
              <a:lnSpc>
                <a:spcPct val="150000"/>
              </a:lnSpc>
              <a:spcBef>
                <a:spcPts val="1200"/>
              </a:spcBef>
              <a:buFont typeface="Arial" panose="020B0604020202020204" pitchFamily="34" charset="0"/>
              <a:buChar char="•"/>
              <a:defRPr/>
            </a:pPr>
            <a:r>
              <a:rPr lang="en-US" altLang="zh-CN" sz="2000" dirty="0" smtClean="0">
                <a:latin typeface="+mj-lt"/>
              </a:rPr>
              <a:t>1:5</a:t>
            </a:r>
            <a:r>
              <a:rPr lang="zh-CN" altLang="en-US" sz="2000" dirty="0" smtClean="0">
                <a:latin typeface="+mj-lt"/>
              </a:rPr>
              <a:t>万图的分幅：</a:t>
            </a:r>
            <a:r>
              <a:rPr lang="zh-CN" altLang="en-US" sz="2000" dirty="0"/>
              <a:t>将每幅</a:t>
            </a:r>
            <a:r>
              <a:rPr lang="en-US" altLang="zh-CN" sz="2000" dirty="0" smtClean="0"/>
              <a:t>1:25</a:t>
            </a:r>
            <a:r>
              <a:rPr lang="zh-CN" altLang="en-US" sz="2000" dirty="0" smtClean="0"/>
              <a:t>万图</a:t>
            </a:r>
            <a:r>
              <a:rPr lang="zh-CN" altLang="en-US" sz="2000" dirty="0"/>
              <a:t>等分</a:t>
            </a:r>
            <a:r>
              <a:rPr lang="zh-CN" altLang="en-US" sz="2000" dirty="0" smtClean="0"/>
              <a:t>为</a:t>
            </a:r>
            <a:r>
              <a:rPr lang="en-US" altLang="zh-CN" sz="2000" dirty="0" smtClean="0"/>
              <a:t>5</a:t>
            </a:r>
            <a:r>
              <a:rPr lang="zh-CN" altLang="en-US" sz="2000" dirty="0" smtClean="0"/>
              <a:t>行</a:t>
            </a:r>
            <a:r>
              <a:rPr lang="en-US" altLang="zh-CN" sz="2000" dirty="0" smtClean="0"/>
              <a:t>5</a:t>
            </a:r>
            <a:r>
              <a:rPr lang="zh-CN" altLang="en-US" sz="2000" dirty="0" smtClean="0"/>
              <a:t>列共</a:t>
            </a:r>
            <a:r>
              <a:rPr lang="en-US" altLang="zh-CN" sz="2000" dirty="0" smtClean="0"/>
              <a:t>25</a:t>
            </a:r>
            <a:r>
              <a:rPr lang="zh-CN" altLang="en-US" sz="2000" dirty="0" smtClean="0"/>
              <a:t>幅</a:t>
            </a:r>
            <a:r>
              <a:rPr lang="en-US" altLang="zh-CN" sz="2000" dirty="0" smtClean="0"/>
              <a:t>1:5</a:t>
            </a:r>
            <a:r>
              <a:rPr lang="zh-CN" altLang="en-US" sz="2000" dirty="0"/>
              <a:t>万图。每幅图的</a:t>
            </a:r>
            <a:r>
              <a:rPr lang="zh-CN" altLang="en-US" sz="2000" dirty="0" smtClean="0"/>
              <a:t>经差</a:t>
            </a:r>
            <a:r>
              <a:rPr lang="en-US" altLang="zh-CN" sz="2000" dirty="0" smtClean="0"/>
              <a:t>30</a:t>
            </a:r>
            <a:r>
              <a:rPr lang="en-US" altLang="zh-CN" sz="2000" dirty="0"/>
              <a:t>′</a:t>
            </a:r>
            <a:r>
              <a:rPr lang="zh-CN" altLang="en-US" sz="2000" dirty="0"/>
              <a:t>、</a:t>
            </a:r>
            <a:r>
              <a:rPr lang="zh-CN" altLang="en-US" sz="2000" dirty="0" smtClean="0"/>
              <a:t>纬差</a:t>
            </a:r>
            <a:r>
              <a:rPr lang="en-US" altLang="zh-CN" sz="2000" dirty="0" smtClean="0"/>
              <a:t>18′</a:t>
            </a:r>
            <a:r>
              <a:rPr lang="zh-CN" altLang="en-US" sz="2000" dirty="0" smtClean="0"/>
              <a:t>；</a:t>
            </a:r>
            <a:endParaRPr lang="en-US" altLang="zh-CN" sz="2000" dirty="0" smtClean="0"/>
          </a:p>
          <a:p>
            <a:pPr>
              <a:lnSpc>
                <a:spcPct val="150000"/>
              </a:lnSpc>
              <a:spcBef>
                <a:spcPts val="1200"/>
              </a:spcBef>
              <a:buFont typeface="Arial" panose="020B0604020202020204" pitchFamily="34" charset="0"/>
              <a:buChar char="•"/>
              <a:defRPr/>
            </a:pPr>
            <a:r>
              <a:rPr lang="zh-CN" altLang="en-US" sz="2000" dirty="0" smtClean="0"/>
              <a:t>非基本比例尺图的分幅，根据制图区域大小和图幅的比例尺确定，原则上一套图中各图幅应按相同的经差和纬差分幅。</a:t>
            </a:r>
            <a:endParaRPr lang="en-US" altLang="zh-CN" sz="2000" dirty="0"/>
          </a:p>
          <a:p>
            <a:pPr>
              <a:lnSpc>
                <a:spcPct val="150000"/>
              </a:lnSpc>
              <a:buFont typeface="Arial" panose="020B0604020202020204" pitchFamily="34" charset="0"/>
              <a:buChar char="•"/>
              <a:defRPr/>
            </a:pPr>
            <a:endParaRPr lang="en-US" altLang="zh-CN" sz="2000" dirty="0" smtClean="0">
              <a:latin typeface="+mj-lt"/>
            </a:endParaRPr>
          </a:p>
          <a:p>
            <a:pPr marL="0" indent="0">
              <a:lnSpc>
                <a:spcPct val="150000"/>
              </a:lnSpc>
              <a:buFont typeface="Wingdings" panose="05000000000000000000" pitchFamily="2" charset="2"/>
              <a:buNone/>
              <a:defRPr/>
            </a:pPr>
            <a:endParaRPr lang="en-US" altLang="zh-CN"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514350" indent="-514350">
              <a:lnSpc>
                <a:spcPct val="150000"/>
              </a:lnSpc>
              <a:buFont typeface="+mj-ea"/>
              <a:buAutoNum type="circleNumDbPlain" startAt="2"/>
              <a:defRPr/>
            </a:pPr>
            <a:r>
              <a:rPr lang="zh-CN" altLang="en-US" dirty="0" smtClean="0"/>
              <a:t>海底地形图的分幅和编号</a:t>
            </a:r>
            <a:endParaRPr lang="en-US" altLang="zh-CN" dirty="0" smtClean="0"/>
          </a:p>
          <a:p>
            <a:pPr>
              <a:lnSpc>
                <a:spcPct val="150000"/>
              </a:lnSpc>
              <a:buFont typeface="Arial" panose="020B0604020202020204" pitchFamily="34" charset="0"/>
              <a:buChar char="•"/>
              <a:defRPr/>
            </a:pPr>
            <a:r>
              <a:rPr lang="zh-CN" altLang="en-US" sz="2000" dirty="0" smtClean="0">
                <a:latin typeface="+mj-lt"/>
              </a:rPr>
              <a:t>海底地形图的编号采用</a:t>
            </a:r>
            <a:r>
              <a:rPr lang="zh-CN" altLang="en-US" sz="2000" u="sng" dirty="0" smtClean="0">
                <a:latin typeface="+mj-lt"/>
              </a:rPr>
              <a:t>行列编号</a:t>
            </a:r>
            <a:r>
              <a:rPr lang="zh-CN" altLang="en-US" sz="2000" dirty="0" smtClean="0">
                <a:latin typeface="+mj-lt"/>
              </a:rPr>
              <a:t>法及</a:t>
            </a:r>
            <a:r>
              <a:rPr lang="zh-CN" altLang="en-US" sz="2000" u="sng" dirty="0" smtClean="0">
                <a:latin typeface="+mj-lt"/>
              </a:rPr>
              <a:t>数字码编号法</a:t>
            </a:r>
            <a:r>
              <a:rPr lang="zh-CN" altLang="en-US" sz="2000" dirty="0" smtClean="0">
                <a:latin typeface="+mj-lt"/>
              </a:rPr>
              <a:t>。以阿拉伯数字前跟英文字母</a:t>
            </a:r>
            <a:r>
              <a:rPr lang="en-US" altLang="zh-CN" sz="2000" dirty="0" smtClean="0">
                <a:latin typeface="+mj-lt"/>
              </a:rPr>
              <a:t>B</a:t>
            </a:r>
            <a:r>
              <a:rPr lang="zh-CN" altLang="en-US" sz="2000" dirty="0" smtClean="0">
                <a:latin typeface="+mj-lt"/>
              </a:rPr>
              <a:t>（</a:t>
            </a:r>
            <a:r>
              <a:rPr lang="en-US" altLang="zh-CN" sz="2000" dirty="0" smtClean="0">
                <a:latin typeface="+mj-lt"/>
              </a:rPr>
              <a:t>Bathymetric chart</a:t>
            </a:r>
            <a:r>
              <a:rPr lang="zh-CN" altLang="en-US" sz="2000" dirty="0" smtClean="0">
                <a:latin typeface="+mj-lt"/>
              </a:rPr>
              <a:t>）进行编号，若制图区域在南半球时，在编号后加</a:t>
            </a:r>
            <a:r>
              <a:rPr lang="en-US" altLang="zh-CN" sz="2000" dirty="0" smtClean="0">
                <a:latin typeface="+mj-lt"/>
              </a:rPr>
              <a:t>S</a:t>
            </a:r>
            <a:r>
              <a:rPr lang="zh-CN" altLang="en-US" sz="2000" dirty="0" smtClean="0">
                <a:latin typeface="+mj-lt"/>
              </a:rPr>
              <a:t>（</a:t>
            </a:r>
            <a:r>
              <a:rPr lang="en-US" altLang="zh-CN" sz="2000" dirty="0" smtClean="0">
                <a:latin typeface="+mj-lt"/>
              </a:rPr>
              <a:t>South latitudes</a:t>
            </a:r>
            <a:r>
              <a:rPr lang="zh-CN" altLang="en-US" sz="2000" dirty="0" smtClean="0">
                <a:latin typeface="+mj-lt"/>
              </a:rPr>
              <a:t>）。</a:t>
            </a:r>
            <a:endParaRPr lang="en-US" altLang="zh-CN" sz="2000" dirty="0" smtClean="0">
              <a:latin typeface="+mj-lt"/>
            </a:endParaRPr>
          </a:p>
          <a:p>
            <a:pPr>
              <a:lnSpc>
                <a:spcPct val="150000"/>
              </a:lnSpc>
              <a:buFont typeface="Arial" panose="020B0604020202020204" pitchFamily="34" charset="0"/>
              <a:buChar char="•"/>
              <a:defRPr/>
            </a:pPr>
            <a:r>
              <a:rPr lang="en-US" altLang="zh-CN" sz="2000" dirty="0" smtClean="0">
                <a:latin typeface="+mj-lt"/>
              </a:rPr>
              <a:t>1:100</a:t>
            </a:r>
            <a:r>
              <a:rPr lang="zh-CN" altLang="en-US" sz="2000" dirty="0" smtClean="0">
                <a:latin typeface="+mj-lt"/>
              </a:rPr>
              <a:t>万图</a:t>
            </a:r>
            <a:endParaRPr lang="en-US" altLang="zh-CN" sz="2000" dirty="0" smtClean="0">
              <a:latin typeface="+mj-lt"/>
            </a:endParaRPr>
          </a:p>
          <a:p>
            <a:pPr marL="0" indent="0">
              <a:lnSpc>
                <a:spcPct val="150000"/>
              </a:lnSpc>
              <a:buFont typeface="Wingdings" panose="05000000000000000000" pitchFamily="2" charset="2"/>
              <a:buNone/>
              <a:defRPr/>
            </a:pPr>
            <a:endParaRPr lang="en-US" altLang="zh-CN" dirty="0" smtClean="0"/>
          </a:p>
        </p:txBody>
      </p:sp>
      <p:sp>
        <p:nvSpPr>
          <p:cNvPr id="4" name="Text Box 31"/>
          <p:cNvSpPr txBox="1">
            <a:spLocks noChangeArrowheads="1"/>
          </p:cNvSpPr>
          <p:nvPr/>
        </p:nvSpPr>
        <p:spPr bwMode="auto">
          <a:xfrm>
            <a:off x="1319213" y="4567238"/>
            <a:ext cx="32004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zh-CN" altLang="en-US" b="1">
                <a:solidFill>
                  <a:schemeClr val="tx2"/>
                </a:solidFill>
                <a:latin typeface="Times New Roman" panose="02020603050405020304" pitchFamily="18" charset="0"/>
                <a:ea typeface="华文细黑" panose="02010600040101010101" pitchFamily="2" charset="-122"/>
              </a:rPr>
              <a:t>前缀字母（字符码）</a:t>
            </a:r>
          </a:p>
        </p:txBody>
      </p:sp>
      <p:sp>
        <p:nvSpPr>
          <p:cNvPr id="5" name="Text Box 32"/>
          <p:cNvSpPr txBox="1">
            <a:spLocks noChangeArrowheads="1"/>
          </p:cNvSpPr>
          <p:nvPr/>
        </p:nvSpPr>
        <p:spPr bwMode="auto">
          <a:xfrm>
            <a:off x="1814513" y="5240338"/>
            <a:ext cx="32004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en-US" altLang="zh-CN" b="1">
                <a:solidFill>
                  <a:schemeClr val="tx2"/>
                </a:solidFill>
                <a:latin typeface="Times New Roman" panose="02020603050405020304" pitchFamily="18" charset="0"/>
                <a:ea typeface="华文细黑" panose="02010600040101010101" pitchFamily="2" charset="-122"/>
              </a:rPr>
              <a:t>1</a:t>
            </a:r>
            <a:r>
              <a:rPr kumimoji="1" lang="zh-CN" altLang="en-US" b="1">
                <a:solidFill>
                  <a:schemeClr val="tx2"/>
                </a:solidFill>
                <a:latin typeface="Times New Roman" panose="02020603050405020304" pitchFamily="18" charset="0"/>
                <a:ea typeface="华文细黑" panose="02010600040101010101" pitchFamily="2" charset="-122"/>
              </a:rPr>
              <a:t>：</a:t>
            </a:r>
            <a:r>
              <a:rPr kumimoji="1" lang="en-US" altLang="zh-CN" b="1">
                <a:solidFill>
                  <a:schemeClr val="tx2"/>
                </a:solidFill>
                <a:latin typeface="Times New Roman" panose="02020603050405020304" pitchFamily="18" charset="0"/>
                <a:ea typeface="华文细黑" panose="02010600040101010101" pitchFamily="2" charset="-122"/>
              </a:rPr>
              <a:t>100</a:t>
            </a:r>
            <a:r>
              <a:rPr kumimoji="1" lang="zh-CN" altLang="en-US" b="1">
                <a:solidFill>
                  <a:schemeClr val="tx2"/>
                </a:solidFill>
                <a:latin typeface="Times New Roman" panose="02020603050405020304" pitchFamily="18" charset="0"/>
                <a:ea typeface="华文细黑" panose="02010600040101010101" pitchFamily="2" charset="-122"/>
              </a:rPr>
              <a:t>万海底地形图        </a:t>
            </a:r>
            <a:endParaRPr kumimoji="1" lang="en-US" altLang="zh-CN" b="1">
              <a:solidFill>
                <a:schemeClr val="tx2"/>
              </a:solidFill>
              <a:latin typeface="Times New Roman" panose="02020603050405020304" pitchFamily="18" charset="0"/>
              <a:ea typeface="华文细黑" panose="02010600040101010101" pitchFamily="2" charset="-122"/>
            </a:endParaRPr>
          </a:p>
          <a:p>
            <a:pPr algn="ctr" eaLnBrk="1" hangingPunct="1"/>
            <a:r>
              <a:rPr kumimoji="1" lang="zh-CN" altLang="en-US" b="1">
                <a:solidFill>
                  <a:schemeClr val="tx2"/>
                </a:solidFill>
                <a:latin typeface="Times New Roman" panose="02020603050405020304" pitchFamily="18" charset="0"/>
                <a:ea typeface="华文细黑" panose="02010600040101010101" pitchFamily="2" charset="-122"/>
              </a:rPr>
              <a:t>图幅列号（数字码）</a:t>
            </a:r>
          </a:p>
        </p:txBody>
      </p:sp>
      <p:sp>
        <p:nvSpPr>
          <p:cNvPr id="7" name="Text Box 35"/>
          <p:cNvSpPr txBox="1">
            <a:spLocks noChangeArrowheads="1"/>
          </p:cNvSpPr>
          <p:nvPr/>
        </p:nvSpPr>
        <p:spPr bwMode="auto">
          <a:xfrm>
            <a:off x="6029325" y="5446713"/>
            <a:ext cx="2300288"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zh-CN" altLang="en-US" b="1">
                <a:solidFill>
                  <a:schemeClr val="tx2"/>
                </a:solidFill>
                <a:latin typeface="Times New Roman" panose="02020603050405020304" pitchFamily="18" charset="0"/>
                <a:ea typeface="华文细黑" panose="02010600040101010101" pitchFamily="2" charset="-122"/>
              </a:rPr>
              <a:t>图幅位于南纬地区时则表示（字符码）</a:t>
            </a:r>
          </a:p>
        </p:txBody>
      </p:sp>
      <p:sp>
        <p:nvSpPr>
          <p:cNvPr id="54279" name="Line 37"/>
          <p:cNvSpPr>
            <a:spLocks noChangeShapeType="1"/>
          </p:cNvSpPr>
          <p:nvPr/>
        </p:nvSpPr>
        <p:spPr bwMode="auto">
          <a:xfrm>
            <a:off x="4291013" y="4097338"/>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0" name="Line 38"/>
          <p:cNvSpPr>
            <a:spLocks noChangeShapeType="1"/>
          </p:cNvSpPr>
          <p:nvPr/>
        </p:nvSpPr>
        <p:spPr bwMode="auto">
          <a:xfrm>
            <a:off x="4733925" y="4097338"/>
            <a:ext cx="4095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1" name="Line 39"/>
          <p:cNvSpPr>
            <a:spLocks noChangeShapeType="1"/>
          </p:cNvSpPr>
          <p:nvPr/>
        </p:nvSpPr>
        <p:spPr bwMode="auto">
          <a:xfrm>
            <a:off x="5219700" y="4097338"/>
            <a:ext cx="43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2" name="Line 40"/>
          <p:cNvSpPr>
            <a:spLocks noChangeShapeType="1"/>
          </p:cNvSpPr>
          <p:nvPr/>
        </p:nvSpPr>
        <p:spPr bwMode="auto">
          <a:xfrm>
            <a:off x="5776913" y="4097338"/>
            <a:ext cx="3079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3" name="Line 43"/>
          <p:cNvSpPr>
            <a:spLocks noChangeShapeType="1"/>
          </p:cNvSpPr>
          <p:nvPr/>
        </p:nvSpPr>
        <p:spPr bwMode="auto">
          <a:xfrm>
            <a:off x="4405313" y="4097338"/>
            <a:ext cx="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4" name="Line 44"/>
          <p:cNvSpPr>
            <a:spLocks noChangeShapeType="1"/>
          </p:cNvSpPr>
          <p:nvPr/>
        </p:nvSpPr>
        <p:spPr bwMode="auto">
          <a:xfrm>
            <a:off x="1357313" y="5011738"/>
            <a:ext cx="3048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5" name="Line 45"/>
          <p:cNvSpPr>
            <a:spLocks noChangeShapeType="1"/>
          </p:cNvSpPr>
          <p:nvPr/>
        </p:nvSpPr>
        <p:spPr bwMode="auto">
          <a:xfrm>
            <a:off x="1966913" y="5849938"/>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6" name="Line 46"/>
          <p:cNvSpPr>
            <a:spLocks noChangeShapeType="1"/>
          </p:cNvSpPr>
          <p:nvPr/>
        </p:nvSpPr>
        <p:spPr bwMode="auto">
          <a:xfrm>
            <a:off x="4938713" y="4097338"/>
            <a:ext cx="0" cy="1752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7" name="Line 48"/>
          <p:cNvSpPr>
            <a:spLocks noChangeShapeType="1"/>
          </p:cNvSpPr>
          <p:nvPr/>
        </p:nvSpPr>
        <p:spPr bwMode="auto">
          <a:xfrm flipH="1" flipV="1">
            <a:off x="5395913" y="6688138"/>
            <a:ext cx="26320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8" name="Line 49"/>
          <p:cNvSpPr>
            <a:spLocks noChangeShapeType="1"/>
          </p:cNvSpPr>
          <p:nvPr/>
        </p:nvSpPr>
        <p:spPr bwMode="auto">
          <a:xfrm>
            <a:off x="5395913" y="4097338"/>
            <a:ext cx="0" cy="2590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89" name="Line 50"/>
          <p:cNvSpPr>
            <a:spLocks noChangeShapeType="1"/>
          </p:cNvSpPr>
          <p:nvPr/>
        </p:nvSpPr>
        <p:spPr bwMode="auto">
          <a:xfrm flipH="1">
            <a:off x="5926138" y="4097338"/>
            <a:ext cx="3175" cy="1924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0" name="Line 51"/>
          <p:cNvSpPr>
            <a:spLocks noChangeShapeType="1"/>
          </p:cNvSpPr>
          <p:nvPr/>
        </p:nvSpPr>
        <p:spPr bwMode="auto">
          <a:xfrm>
            <a:off x="5926138" y="6021388"/>
            <a:ext cx="2057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291" name="Text Box 42"/>
          <p:cNvSpPr txBox="1">
            <a:spLocks noChangeArrowheads="1"/>
          </p:cNvSpPr>
          <p:nvPr/>
        </p:nvSpPr>
        <p:spPr bwMode="auto">
          <a:xfrm>
            <a:off x="3063875" y="3727450"/>
            <a:ext cx="40386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en-US" altLang="zh-CN" sz="2000" b="1">
                <a:solidFill>
                  <a:schemeClr val="tx2"/>
                </a:solidFill>
                <a:latin typeface="Times New Roman" panose="02020603050405020304" pitchFamily="18" charset="0"/>
                <a:ea typeface="华文细黑" panose="02010600040101010101" pitchFamily="2" charset="-122"/>
              </a:rPr>
              <a:t>   B     13    06    S</a:t>
            </a:r>
          </a:p>
          <a:p>
            <a:pPr algn="ctr" eaLnBrk="1" hangingPunct="1">
              <a:spcBef>
                <a:spcPct val="50000"/>
              </a:spcBef>
            </a:pPr>
            <a:endParaRPr kumimoji="1" lang="en-US" altLang="zh-CN" sz="2000" b="1">
              <a:solidFill>
                <a:schemeClr val="tx2"/>
              </a:solidFill>
              <a:latin typeface="Times New Roman" panose="02020603050405020304" pitchFamily="18" charset="0"/>
              <a:ea typeface="华文细黑" panose="02010600040101010101" pitchFamily="2" charset="-122"/>
            </a:endParaRPr>
          </a:p>
        </p:txBody>
      </p:sp>
      <p:sp>
        <p:nvSpPr>
          <p:cNvPr id="54292" name="矩形 1"/>
          <p:cNvSpPr>
            <a:spLocks noChangeArrowheads="1"/>
          </p:cNvSpPr>
          <p:nvPr/>
        </p:nvSpPr>
        <p:spPr bwMode="auto">
          <a:xfrm>
            <a:off x="5580063" y="6156325"/>
            <a:ext cx="24415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en-US" altLang="zh-CN" sz="1600" b="1">
                <a:solidFill>
                  <a:schemeClr val="tx2"/>
                </a:solidFill>
                <a:latin typeface="Times New Roman" panose="02020603050405020304" pitchFamily="18" charset="0"/>
                <a:ea typeface="华文细黑" panose="02010600040101010101" pitchFamily="2" charset="-122"/>
              </a:rPr>
              <a:t>1</a:t>
            </a:r>
            <a:r>
              <a:rPr kumimoji="1" lang="zh-CN" altLang="en-US" sz="1600" b="1">
                <a:solidFill>
                  <a:schemeClr val="tx2"/>
                </a:solidFill>
                <a:latin typeface="Times New Roman" panose="02020603050405020304" pitchFamily="18" charset="0"/>
                <a:ea typeface="华文细黑" panose="02010600040101010101" pitchFamily="2" charset="-122"/>
              </a:rPr>
              <a:t>：</a:t>
            </a:r>
            <a:r>
              <a:rPr kumimoji="1" lang="en-US" altLang="zh-CN" sz="1600" b="1">
                <a:solidFill>
                  <a:schemeClr val="tx2"/>
                </a:solidFill>
                <a:latin typeface="Times New Roman" panose="02020603050405020304" pitchFamily="18" charset="0"/>
                <a:ea typeface="华文细黑" panose="02010600040101010101" pitchFamily="2" charset="-122"/>
              </a:rPr>
              <a:t>100</a:t>
            </a:r>
            <a:r>
              <a:rPr kumimoji="1" lang="zh-CN" altLang="en-US" sz="1600" b="1">
                <a:solidFill>
                  <a:schemeClr val="tx2"/>
                </a:solidFill>
                <a:latin typeface="Times New Roman" panose="02020603050405020304" pitchFamily="18" charset="0"/>
                <a:ea typeface="华文细黑" panose="02010600040101010101" pitchFamily="2" charset="-122"/>
              </a:rPr>
              <a:t>万海底地形图        </a:t>
            </a:r>
            <a:endParaRPr kumimoji="1" lang="en-US" altLang="zh-CN" sz="1600" b="1">
              <a:solidFill>
                <a:schemeClr val="tx2"/>
              </a:solidFill>
              <a:latin typeface="Times New Roman" panose="02020603050405020304" pitchFamily="18" charset="0"/>
              <a:ea typeface="华文细黑" panose="02010600040101010101" pitchFamily="2" charset="-122"/>
            </a:endParaRPr>
          </a:p>
          <a:p>
            <a:pPr algn="ctr" eaLnBrk="1" hangingPunct="1"/>
            <a:r>
              <a:rPr kumimoji="1" lang="zh-CN" altLang="en-US" sz="1600" b="1">
                <a:solidFill>
                  <a:schemeClr val="tx2"/>
                </a:solidFill>
                <a:latin typeface="Times New Roman" panose="02020603050405020304" pitchFamily="18" charset="0"/>
                <a:ea typeface="华文细黑" panose="02010600040101010101" pitchFamily="2" charset="-122"/>
              </a:rPr>
              <a:t>图幅行号（数字码）</a:t>
            </a:r>
          </a:p>
        </p:txBody>
      </p:sp>
      <p:sp>
        <p:nvSpPr>
          <p:cNvPr id="54293" name="矩形 21"/>
          <p:cNvSpPr>
            <a:spLocks noChangeArrowheads="1"/>
          </p:cNvSpPr>
          <p:nvPr/>
        </p:nvSpPr>
        <p:spPr bwMode="auto">
          <a:xfrm>
            <a:off x="7180263" y="3455988"/>
            <a:ext cx="15160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34°  14′22″N</a:t>
            </a:r>
          </a:p>
          <a:p>
            <a:r>
              <a:rPr lang="en-US" altLang="zh-CN"/>
              <a:t>120°17′20″E</a:t>
            </a: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4"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P spid="5" grpId="0" build="p" autoUpdateAnimBg="0"/>
      <p:bldP spid="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909638" y="215900"/>
            <a:ext cx="7313612" cy="576263"/>
          </a:xfrm>
        </p:spPr>
        <p:txBody>
          <a:bodyPr/>
          <a:lstStyle/>
          <a:p>
            <a:r>
              <a:rPr lang="zh-CN" altLang="en-US" smtClean="0"/>
              <a:t>一、</a:t>
            </a:r>
            <a:r>
              <a:rPr lang="zh-CN" altLang="en-US" b="1" smtClean="0">
                <a:latin typeface="华文新魏" panose="02010800040101010101" pitchFamily="2" charset="-122"/>
              </a:rPr>
              <a:t>绪论</a:t>
            </a:r>
          </a:p>
        </p:txBody>
      </p:sp>
      <p:sp>
        <p:nvSpPr>
          <p:cNvPr id="19459" name="内容占位符 2"/>
          <p:cNvSpPr>
            <a:spLocks noGrp="1"/>
          </p:cNvSpPr>
          <p:nvPr>
            <p:ph idx="1"/>
          </p:nvPr>
        </p:nvSpPr>
        <p:spPr>
          <a:xfrm>
            <a:off x="900113" y="1052513"/>
            <a:ext cx="7993062" cy="5545137"/>
          </a:xfrm>
        </p:spPr>
        <p:txBody>
          <a:bodyPr/>
          <a:lstStyle/>
          <a:p>
            <a:pPr>
              <a:lnSpc>
                <a:spcPct val="150000"/>
              </a:lnSpc>
            </a:pPr>
            <a:r>
              <a:rPr lang="zh-CN" altLang="en-US" smtClean="0">
                <a:latin typeface="华文细黑" panose="02010600040101010101" pitchFamily="2" charset="-122"/>
              </a:rPr>
              <a:t>海图是地图中的一个门类，可以得出海图和其它地图具有三个共同的基本特点：</a:t>
            </a:r>
            <a:endParaRPr lang="en-US" altLang="zh-CN" smtClean="0">
              <a:latin typeface="华文细黑" panose="02010600040101010101" pitchFamily="2" charset="-122"/>
            </a:endParaRPr>
          </a:p>
          <a:p>
            <a:pPr marL="450850" lvl="2" indent="0">
              <a:lnSpc>
                <a:spcPct val="150000"/>
              </a:lnSpc>
              <a:spcBef>
                <a:spcPts val="1200"/>
              </a:spcBef>
              <a:spcAft>
                <a:spcPts val="1200"/>
              </a:spcAft>
              <a:buFontTx/>
              <a:buAutoNum type="arabicPeriod"/>
            </a:pPr>
            <a:r>
              <a:rPr lang="zh-CN" altLang="en-US" sz="2400" smtClean="0">
                <a:latin typeface="华文细黑" panose="02010600040101010101" pitchFamily="2" charset="-122"/>
              </a:rPr>
              <a:t>有特定的数学基础</a:t>
            </a:r>
          </a:p>
          <a:p>
            <a:pPr marL="450850" lvl="2" indent="0">
              <a:lnSpc>
                <a:spcPct val="150000"/>
              </a:lnSpc>
              <a:spcBef>
                <a:spcPts val="1200"/>
              </a:spcBef>
              <a:spcAft>
                <a:spcPts val="1200"/>
              </a:spcAft>
              <a:buFontTx/>
              <a:buAutoNum type="arabicPeriod" startAt="2"/>
            </a:pPr>
            <a:r>
              <a:rPr lang="zh-CN" altLang="en-US" sz="2400" smtClean="0">
                <a:latin typeface="华文细黑" panose="02010600040101010101" pitchFamily="2" charset="-122"/>
              </a:rPr>
              <a:t>利用特殊的符号系统</a:t>
            </a:r>
          </a:p>
          <a:p>
            <a:pPr marL="450850" lvl="2" indent="0">
              <a:lnSpc>
                <a:spcPct val="150000"/>
              </a:lnSpc>
              <a:spcBef>
                <a:spcPts val="1200"/>
              </a:spcBef>
              <a:spcAft>
                <a:spcPts val="1200"/>
              </a:spcAft>
              <a:buFontTx/>
              <a:buAutoNum type="arabicPeriod" startAt="3"/>
            </a:pPr>
            <a:r>
              <a:rPr lang="zh-CN" altLang="en-US" sz="2400" smtClean="0">
                <a:latin typeface="华文细黑" panose="02010600040101010101" pitchFamily="2" charset="-122"/>
              </a:rPr>
              <a:t>对制图现象的取舍和概括  </a:t>
            </a:r>
          </a:p>
          <a:p>
            <a:endParaRPr lang="zh-CN" altLang="en-US" smtClean="0"/>
          </a:p>
        </p:txBody>
      </p:sp>
      <p:sp>
        <p:nvSpPr>
          <p:cNvPr id="1946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9BF70E5B-EB98-47C8-B513-AA160C001D84}" type="slidenum">
              <a:rPr lang="en-US" altLang="zh-CN">
                <a:solidFill>
                  <a:srgbClr val="000000"/>
                </a:solidFill>
              </a:rPr>
              <a:pPr eaLnBrk="1" hangingPunct="1"/>
              <a:t>4</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endParaRPr lang="zh-CN" altLang="en-US" smtClean="0"/>
          </a:p>
        </p:txBody>
      </p:sp>
      <p:sp>
        <p:nvSpPr>
          <p:cNvPr id="21"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②海底地形图</a:t>
            </a:r>
            <a:r>
              <a:rPr lang="zh-CN" altLang="en-US" dirty="0" smtClean="0"/>
              <a:t>的</a:t>
            </a:r>
            <a:r>
              <a:rPr lang="zh-CN" altLang="en-US" dirty="0"/>
              <a:t>编号</a:t>
            </a:r>
            <a:endParaRPr lang="en-US" altLang="zh-CN" dirty="0" smtClean="0"/>
          </a:p>
          <a:p>
            <a:pPr>
              <a:lnSpc>
                <a:spcPct val="150000"/>
              </a:lnSpc>
              <a:buFont typeface="Arial" panose="020B0604020202020204" pitchFamily="34" charset="0"/>
              <a:buChar char="•"/>
              <a:defRPr/>
            </a:pPr>
            <a:r>
              <a:rPr lang="en-US" altLang="zh-CN" sz="2000" dirty="0" smtClean="0">
                <a:latin typeface="+mj-lt"/>
              </a:rPr>
              <a:t>1:25</a:t>
            </a:r>
            <a:r>
              <a:rPr lang="zh-CN" altLang="en-US" sz="2000" dirty="0" smtClean="0">
                <a:latin typeface="+mj-lt"/>
              </a:rPr>
              <a:t>万图：采用</a:t>
            </a:r>
            <a:r>
              <a:rPr lang="en-US" altLang="zh-CN" sz="2000" dirty="0" smtClean="0">
                <a:latin typeface="+mj-lt"/>
              </a:rPr>
              <a:t>6</a:t>
            </a:r>
            <a:r>
              <a:rPr lang="zh-CN" altLang="en-US" sz="2000" dirty="0" smtClean="0">
                <a:latin typeface="+mj-lt"/>
              </a:rPr>
              <a:t>位数字编号，前</a:t>
            </a:r>
            <a:r>
              <a:rPr lang="en-US" altLang="zh-CN" sz="2000" dirty="0" smtClean="0">
                <a:latin typeface="+mj-lt"/>
              </a:rPr>
              <a:t>4</a:t>
            </a:r>
            <a:r>
              <a:rPr lang="zh-CN" altLang="en-US" sz="2000" dirty="0" smtClean="0">
                <a:latin typeface="+mj-lt"/>
              </a:rPr>
              <a:t>位数字为该图所在</a:t>
            </a:r>
            <a:r>
              <a:rPr lang="en-US" altLang="zh-CN" sz="2000" dirty="0" smtClean="0">
                <a:latin typeface="+mj-lt"/>
              </a:rPr>
              <a:t>1:100</a:t>
            </a:r>
            <a:r>
              <a:rPr lang="zh-CN" altLang="en-US" sz="2000" dirty="0" smtClean="0">
                <a:latin typeface="+mj-lt"/>
              </a:rPr>
              <a:t>万图的编号，后两位为自然序数：自然系数的确定方法为：自</a:t>
            </a:r>
            <a:r>
              <a:rPr lang="en-US" altLang="zh-CN" sz="2000" dirty="0" smtClean="0">
                <a:latin typeface="+mj-lt"/>
              </a:rPr>
              <a:t>1:100</a:t>
            </a:r>
            <a:r>
              <a:rPr lang="zh-CN" altLang="en-US" sz="2000" dirty="0" smtClean="0">
                <a:latin typeface="+mj-lt"/>
              </a:rPr>
              <a:t>万图内每一幅</a:t>
            </a:r>
            <a:r>
              <a:rPr lang="en-US" altLang="zh-CN" sz="2000" dirty="0" smtClean="0">
                <a:latin typeface="+mj-lt"/>
              </a:rPr>
              <a:t>1:25</a:t>
            </a:r>
            <a:r>
              <a:rPr lang="zh-CN" altLang="en-US" sz="2000" dirty="0" smtClean="0">
                <a:latin typeface="+mj-lt"/>
              </a:rPr>
              <a:t>万图起，从左到右，从上到下依次为</a:t>
            </a:r>
            <a:r>
              <a:rPr lang="en-US" altLang="zh-CN" sz="2000" dirty="0" smtClean="0">
                <a:latin typeface="+mj-lt"/>
              </a:rPr>
              <a:t>01,02,03…</a:t>
            </a:r>
            <a:r>
              <a:rPr lang="zh-CN" altLang="en-US" sz="2000" dirty="0" smtClean="0">
                <a:latin typeface="+mj-lt"/>
              </a:rPr>
              <a:t>，</a:t>
            </a:r>
            <a:r>
              <a:rPr lang="en-US" altLang="zh-CN" sz="2000" dirty="0" smtClean="0">
                <a:latin typeface="+mj-lt"/>
              </a:rPr>
              <a:t>16.</a:t>
            </a:r>
          </a:p>
        </p:txBody>
      </p:sp>
      <p:grpSp>
        <p:nvGrpSpPr>
          <p:cNvPr id="55300" name="组合 8"/>
          <p:cNvGrpSpPr>
            <a:grpSpLocks/>
          </p:cNvGrpSpPr>
          <p:nvPr/>
        </p:nvGrpSpPr>
        <p:grpSpPr bwMode="auto">
          <a:xfrm>
            <a:off x="2555875" y="3573463"/>
            <a:ext cx="3384550" cy="2527300"/>
            <a:chOff x="2051720" y="3492922"/>
            <a:chExt cx="3888432" cy="2960414"/>
          </a:xfrm>
        </p:grpSpPr>
        <p:cxnSp>
          <p:nvCxnSpPr>
            <p:cNvPr id="3" name="直接连接符 2"/>
            <p:cNvCxnSpPr/>
            <p:nvPr/>
          </p:nvCxnSpPr>
          <p:spPr>
            <a:xfrm>
              <a:off x="2051720" y="3500360"/>
              <a:ext cx="71130" cy="2952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051720" y="3500360"/>
              <a:ext cx="3817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869023" y="3500360"/>
              <a:ext cx="71129" cy="2952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122850" y="6453336"/>
              <a:ext cx="3817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088197" y="4221868"/>
              <a:ext cx="38154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122850" y="4976848"/>
              <a:ext cx="3817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122850" y="5733687"/>
              <a:ext cx="38173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924807" y="3500360"/>
              <a:ext cx="71129" cy="2952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56346" y="3492922"/>
              <a:ext cx="71130" cy="2952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900562" y="3492922"/>
              <a:ext cx="71130" cy="2952976"/>
            </a:xfrm>
            <a:prstGeom prst="line">
              <a:avLst/>
            </a:prstGeom>
          </p:spPr>
          <p:style>
            <a:lnRef idx="1">
              <a:schemeClr val="accent1"/>
            </a:lnRef>
            <a:fillRef idx="0">
              <a:schemeClr val="accent1"/>
            </a:fillRef>
            <a:effectRef idx="0">
              <a:schemeClr val="accent1"/>
            </a:effectRef>
            <a:fontRef idx="minor">
              <a:schemeClr val="tx1"/>
            </a:fontRef>
          </p:style>
        </p:cxnSp>
      </p:grpSp>
      <p:sp>
        <p:nvSpPr>
          <p:cNvPr id="55301" name="矩形 9"/>
          <p:cNvSpPr>
            <a:spLocks noChangeArrowheads="1"/>
          </p:cNvSpPr>
          <p:nvPr/>
        </p:nvSpPr>
        <p:spPr bwMode="auto">
          <a:xfrm>
            <a:off x="2411413" y="6013450"/>
            <a:ext cx="6381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120°</a:t>
            </a:r>
          </a:p>
        </p:txBody>
      </p:sp>
      <p:sp>
        <p:nvSpPr>
          <p:cNvPr id="55302" name="矩形 19"/>
          <p:cNvSpPr>
            <a:spLocks noChangeArrowheads="1"/>
          </p:cNvSpPr>
          <p:nvPr/>
        </p:nvSpPr>
        <p:spPr bwMode="auto">
          <a:xfrm>
            <a:off x="5640388" y="5997575"/>
            <a:ext cx="63817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130°</a:t>
            </a:r>
          </a:p>
        </p:txBody>
      </p:sp>
      <p:sp>
        <p:nvSpPr>
          <p:cNvPr id="55303" name="矩形 21"/>
          <p:cNvSpPr>
            <a:spLocks noChangeArrowheads="1"/>
          </p:cNvSpPr>
          <p:nvPr/>
        </p:nvSpPr>
        <p:spPr bwMode="auto">
          <a:xfrm>
            <a:off x="3027363" y="6029325"/>
            <a:ext cx="8604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122°30′</a:t>
            </a:r>
          </a:p>
        </p:txBody>
      </p:sp>
      <p:sp>
        <p:nvSpPr>
          <p:cNvPr id="55304" name="矩形 22"/>
          <p:cNvSpPr>
            <a:spLocks noChangeArrowheads="1"/>
          </p:cNvSpPr>
          <p:nvPr/>
        </p:nvSpPr>
        <p:spPr bwMode="auto">
          <a:xfrm>
            <a:off x="4003675" y="6029325"/>
            <a:ext cx="63817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125°</a:t>
            </a:r>
          </a:p>
        </p:txBody>
      </p:sp>
      <p:sp>
        <p:nvSpPr>
          <p:cNvPr id="55305" name="矩形 23"/>
          <p:cNvSpPr>
            <a:spLocks noChangeArrowheads="1"/>
          </p:cNvSpPr>
          <p:nvPr/>
        </p:nvSpPr>
        <p:spPr bwMode="auto">
          <a:xfrm>
            <a:off x="4651375" y="6029325"/>
            <a:ext cx="86042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127°30′</a:t>
            </a:r>
          </a:p>
        </p:txBody>
      </p:sp>
      <p:sp>
        <p:nvSpPr>
          <p:cNvPr id="55306" name="矩形 24"/>
          <p:cNvSpPr>
            <a:spLocks noChangeArrowheads="1"/>
          </p:cNvSpPr>
          <p:nvPr/>
        </p:nvSpPr>
        <p:spPr bwMode="auto">
          <a:xfrm>
            <a:off x="1949450" y="5791200"/>
            <a:ext cx="7699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30°00′</a:t>
            </a:r>
          </a:p>
        </p:txBody>
      </p:sp>
      <p:sp>
        <p:nvSpPr>
          <p:cNvPr id="55307" name="矩形 25"/>
          <p:cNvSpPr>
            <a:spLocks noChangeArrowheads="1"/>
          </p:cNvSpPr>
          <p:nvPr/>
        </p:nvSpPr>
        <p:spPr bwMode="auto">
          <a:xfrm>
            <a:off x="1905000" y="5265738"/>
            <a:ext cx="769938"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31°30′</a:t>
            </a:r>
          </a:p>
        </p:txBody>
      </p:sp>
      <p:sp>
        <p:nvSpPr>
          <p:cNvPr id="55308" name="矩形 27"/>
          <p:cNvSpPr>
            <a:spLocks noChangeArrowheads="1"/>
          </p:cNvSpPr>
          <p:nvPr/>
        </p:nvSpPr>
        <p:spPr bwMode="auto">
          <a:xfrm>
            <a:off x="1871663" y="4632325"/>
            <a:ext cx="7699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33°00′</a:t>
            </a:r>
          </a:p>
        </p:txBody>
      </p:sp>
      <p:sp>
        <p:nvSpPr>
          <p:cNvPr id="55309" name="矩形 28"/>
          <p:cNvSpPr>
            <a:spLocks noChangeArrowheads="1"/>
          </p:cNvSpPr>
          <p:nvPr/>
        </p:nvSpPr>
        <p:spPr bwMode="auto">
          <a:xfrm>
            <a:off x="1857375" y="3965575"/>
            <a:ext cx="769938"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34°30′</a:t>
            </a:r>
          </a:p>
        </p:txBody>
      </p:sp>
      <p:sp>
        <p:nvSpPr>
          <p:cNvPr id="55310" name="矩形 29"/>
          <p:cNvSpPr>
            <a:spLocks noChangeArrowheads="1"/>
          </p:cNvSpPr>
          <p:nvPr/>
        </p:nvSpPr>
        <p:spPr bwMode="auto">
          <a:xfrm>
            <a:off x="1871663" y="3390900"/>
            <a:ext cx="7699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400"/>
              <a:t>36°00′</a:t>
            </a:r>
          </a:p>
        </p:txBody>
      </p:sp>
      <p:sp>
        <p:nvSpPr>
          <p:cNvPr id="55311" name="矩形 17"/>
          <p:cNvSpPr>
            <a:spLocks noChangeArrowheads="1"/>
          </p:cNvSpPr>
          <p:nvPr/>
        </p:nvSpPr>
        <p:spPr bwMode="auto">
          <a:xfrm>
            <a:off x="2755900" y="3698875"/>
            <a:ext cx="4175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01</a:t>
            </a:r>
            <a:endParaRPr lang="zh-CN" altLang="en-US"/>
          </a:p>
        </p:txBody>
      </p:sp>
      <p:sp>
        <p:nvSpPr>
          <p:cNvPr id="55312" name="矩形 18"/>
          <p:cNvSpPr>
            <a:spLocks noChangeArrowheads="1"/>
          </p:cNvSpPr>
          <p:nvPr/>
        </p:nvSpPr>
        <p:spPr bwMode="auto">
          <a:xfrm>
            <a:off x="3541713" y="36988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02</a:t>
            </a:r>
            <a:endParaRPr lang="zh-CN" altLang="en-US"/>
          </a:p>
        </p:txBody>
      </p:sp>
      <p:sp>
        <p:nvSpPr>
          <p:cNvPr id="55313" name="矩形 30"/>
          <p:cNvSpPr>
            <a:spLocks noChangeArrowheads="1"/>
          </p:cNvSpPr>
          <p:nvPr/>
        </p:nvSpPr>
        <p:spPr bwMode="auto">
          <a:xfrm>
            <a:off x="4411663" y="371792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03</a:t>
            </a:r>
            <a:endParaRPr lang="zh-CN" altLang="en-US"/>
          </a:p>
        </p:txBody>
      </p:sp>
      <p:sp>
        <p:nvSpPr>
          <p:cNvPr id="55314" name="矩形 31"/>
          <p:cNvSpPr>
            <a:spLocks noChangeArrowheads="1"/>
          </p:cNvSpPr>
          <p:nvPr/>
        </p:nvSpPr>
        <p:spPr bwMode="auto">
          <a:xfrm>
            <a:off x="5272088" y="371792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04</a:t>
            </a:r>
            <a:endParaRPr lang="zh-CN" altLang="en-US"/>
          </a:p>
        </p:txBody>
      </p:sp>
      <p:sp>
        <p:nvSpPr>
          <p:cNvPr id="55315" name="矩形 32"/>
          <p:cNvSpPr>
            <a:spLocks noChangeArrowheads="1"/>
          </p:cNvSpPr>
          <p:nvPr/>
        </p:nvSpPr>
        <p:spPr bwMode="auto">
          <a:xfrm>
            <a:off x="5302250" y="5616575"/>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a:t>16</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endParaRPr lang="zh-CN" altLang="en-US" smtClean="0"/>
          </a:p>
        </p:txBody>
      </p:sp>
      <p:sp>
        <p:nvSpPr>
          <p:cNvPr id="21"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②海底地形图</a:t>
            </a:r>
            <a:r>
              <a:rPr lang="zh-CN" altLang="en-US" dirty="0" smtClean="0"/>
              <a:t>的</a:t>
            </a:r>
            <a:r>
              <a:rPr lang="zh-CN" altLang="en-US" dirty="0"/>
              <a:t>编号</a:t>
            </a:r>
            <a:endParaRPr lang="en-US" altLang="zh-CN" dirty="0" smtClean="0"/>
          </a:p>
          <a:p>
            <a:pPr>
              <a:lnSpc>
                <a:spcPct val="150000"/>
              </a:lnSpc>
              <a:buFont typeface="Arial" panose="020B0604020202020204" pitchFamily="34" charset="0"/>
              <a:buChar char="•"/>
              <a:defRPr/>
            </a:pPr>
            <a:r>
              <a:rPr lang="en-US" altLang="zh-CN" sz="2000" dirty="0" smtClean="0">
                <a:latin typeface="+mj-lt"/>
              </a:rPr>
              <a:t>1:5</a:t>
            </a:r>
            <a:r>
              <a:rPr lang="zh-CN" altLang="en-US" sz="2000" dirty="0" smtClean="0">
                <a:latin typeface="+mj-lt"/>
              </a:rPr>
              <a:t>万图：采用</a:t>
            </a:r>
            <a:r>
              <a:rPr lang="en-US" altLang="zh-CN" sz="2000" dirty="0" smtClean="0">
                <a:latin typeface="+mj-lt"/>
              </a:rPr>
              <a:t>8</a:t>
            </a:r>
            <a:r>
              <a:rPr lang="zh-CN" altLang="en-US" sz="2000" dirty="0" smtClean="0">
                <a:latin typeface="+mj-lt"/>
              </a:rPr>
              <a:t>位数字编号，前</a:t>
            </a:r>
            <a:r>
              <a:rPr lang="en-US" altLang="zh-CN" sz="2000" dirty="0" smtClean="0">
                <a:latin typeface="+mj-lt"/>
              </a:rPr>
              <a:t>6</a:t>
            </a:r>
            <a:r>
              <a:rPr lang="zh-CN" altLang="en-US" sz="2000" dirty="0" smtClean="0">
                <a:latin typeface="+mj-lt"/>
              </a:rPr>
              <a:t>位数字为该图所在</a:t>
            </a:r>
            <a:r>
              <a:rPr lang="en-US" altLang="zh-CN" sz="2000" dirty="0" smtClean="0">
                <a:latin typeface="+mj-lt"/>
              </a:rPr>
              <a:t>1:25</a:t>
            </a:r>
            <a:r>
              <a:rPr lang="zh-CN" altLang="en-US" sz="2000" dirty="0" smtClean="0">
                <a:latin typeface="+mj-lt"/>
              </a:rPr>
              <a:t>万图的编号，后两位为自然序数：自然系数的确定方法为：自</a:t>
            </a:r>
            <a:r>
              <a:rPr lang="en-US" altLang="zh-CN" sz="2000" dirty="0" smtClean="0">
                <a:latin typeface="+mj-lt"/>
              </a:rPr>
              <a:t>1:25</a:t>
            </a:r>
            <a:r>
              <a:rPr lang="zh-CN" altLang="en-US" sz="2000" dirty="0" smtClean="0">
                <a:latin typeface="+mj-lt"/>
              </a:rPr>
              <a:t>万图内每一幅</a:t>
            </a:r>
            <a:r>
              <a:rPr lang="en-US" altLang="zh-CN" sz="2000" dirty="0" smtClean="0">
                <a:latin typeface="+mj-lt"/>
              </a:rPr>
              <a:t>1:5</a:t>
            </a:r>
            <a:r>
              <a:rPr lang="zh-CN" altLang="en-US" sz="2000" dirty="0" smtClean="0">
                <a:latin typeface="+mj-lt"/>
              </a:rPr>
              <a:t>万图起，从左到右，从上到下依次为</a:t>
            </a:r>
            <a:r>
              <a:rPr lang="en-US" altLang="zh-CN" sz="2000" dirty="0" smtClean="0">
                <a:latin typeface="+mj-lt"/>
              </a:rPr>
              <a:t>01,02,03…</a:t>
            </a:r>
            <a:r>
              <a:rPr lang="zh-CN" altLang="en-US" sz="2000" dirty="0" smtClean="0">
                <a:latin typeface="+mj-lt"/>
              </a:rPr>
              <a:t>，</a:t>
            </a:r>
            <a:r>
              <a:rPr lang="en-US" altLang="zh-CN" sz="2000" dirty="0" smtClean="0">
                <a:latin typeface="+mj-lt"/>
              </a:rPr>
              <a:t>25.</a:t>
            </a:r>
          </a:p>
          <a:p>
            <a:pPr>
              <a:lnSpc>
                <a:spcPct val="150000"/>
              </a:lnSpc>
              <a:buFont typeface="Arial" panose="020B0604020202020204" pitchFamily="34" charset="0"/>
              <a:buChar char="•"/>
              <a:defRPr/>
            </a:pPr>
            <a:r>
              <a:rPr lang="zh-CN" altLang="en-US" sz="2000" dirty="0">
                <a:latin typeface="+mj-lt"/>
              </a:rPr>
              <a:t>如</a:t>
            </a:r>
            <a:r>
              <a:rPr lang="zh-CN" altLang="en-US" sz="2000" dirty="0" smtClean="0">
                <a:latin typeface="+mj-lt"/>
              </a:rPr>
              <a:t>图所示，晕线的图幅图号为</a:t>
            </a:r>
            <a:r>
              <a:rPr lang="en-US" altLang="zh-CN" sz="2000" dirty="0" smtClean="0">
                <a:latin typeface="+mj-lt"/>
              </a:rPr>
              <a:t>B13060501</a:t>
            </a:r>
          </a:p>
          <a:p>
            <a:pPr marL="0" indent="0">
              <a:lnSpc>
                <a:spcPct val="150000"/>
              </a:lnSpc>
              <a:buFont typeface="Wingdings" panose="05000000000000000000" pitchFamily="2" charset="2"/>
              <a:buNone/>
              <a:defRPr/>
            </a:pPr>
            <a:endParaRPr lang="en-US" altLang="zh-CN" dirty="0" smtClean="0"/>
          </a:p>
        </p:txBody>
      </p:sp>
      <p:pic>
        <p:nvPicPr>
          <p:cNvPr id="56324"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863" y="3952875"/>
            <a:ext cx="3729037"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Text Box 31"/>
          <p:cNvSpPr txBox="1">
            <a:spLocks noChangeArrowheads="1"/>
          </p:cNvSpPr>
          <p:nvPr/>
        </p:nvSpPr>
        <p:spPr bwMode="auto">
          <a:xfrm>
            <a:off x="4308475" y="4624388"/>
            <a:ext cx="153035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zh-CN" altLang="en-US" sz="1100" b="1">
                <a:solidFill>
                  <a:schemeClr val="tx2"/>
                </a:solidFill>
                <a:latin typeface="Times New Roman" panose="02020603050405020304" pitchFamily="18" charset="0"/>
                <a:ea typeface="华文细黑" panose="02010600040101010101" pitchFamily="2" charset="-122"/>
              </a:rPr>
              <a:t>前缀字母（字符码）</a:t>
            </a:r>
          </a:p>
        </p:txBody>
      </p:sp>
      <p:sp>
        <p:nvSpPr>
          <p:cNvPr id="56326" name="Text Box 32"/>
          <p:cNvSpPr txBox="1">
            <a:spLocks noChangeArrowheads="1"/>
          </p:cNvSpPr>
          <p:nvPr/>
        </p:nvSpPr>
        <p:spPr bwMode="auto">
          <a:xfrm>
            <a:off x="3879850" y="5002213"/>
            <a:ext cx="2373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en-US" altLang="zh-CN" sz="1100" b="1">
                <a:solidFill>
                  <a:schemeClr val="tx2"/>
                </a:solidFill>
                <a:latin typeface="Times New Roman" panose="02020603050405020304" pitchFamily="18" charset="0"/>
                <a:ea typeface="华文细黑" panose="02010600040101010101" pitchFamily="2" charset="-122"/>
              </a:rPr>
              <a:t>1</a:t>
            </a:r>
            <a:r>
              <a:rPr kumimoji="1" lang="zh-CN" altLang="en-US" sz="1100" b="1">
                <a:solidFill>
                  <a:schemeClr val="tx2"/>
                </a:solidFill>
                <a:latin typeface="Times New Roman" panose="02020603050405020304" pitchFamily="18" charset="0"/>
                <a:ea typeface="华文细黑" panose="02010600040101010101" pitchFamily="2" charset="-122"/>
              </a:rPr>
              <a:t>：</a:t>
            </a:r>
            <a:r>
              <a:rPr kumimoji="1" lang="en-US" altLang="zh-CN" sz="1100" b="1">
                <a:solidFill>
                  <a:schemeClr val="tx2"/>
                </a:solidFill>
                <a:latin typeface="Times New Roman" panose="02020603050405020304" pitchFamily="18" charset="0"/>
                <a:ea typeface="华文细黑" panose="02010600040101010101" pitchFamily="2" charset="-122"/>
              </a:rPr>
              <a:t>100</a:t>
            </a:r>
            <a:r>
              <a:rPr kumimoji="1" lang="zh-CN" altLang="en-US" sz="1100" b="1">
                <a:solidFill>
                  <a:schemeClr val="tx2"/>
                </a:solidFill>
                <a:latin typeface="Times New Roman" panose="02020603050405020304" pitchFamily="18" charset="0"/>
                <a:ea typeface="华文细黑" panose="02010600040101010101" pitchFamily="2" charset="-122"/>
              </a:rPr>
              <a:t>万海底地形图        </a:t>
            </a:r>
            <a:endParaRPr kumimoji="1" lang="en-US" altLang="zh-CN" sz="1100" b="1">
              <a:solidFill>
                <a:schemeClr val="tx2"/>
              </a:solidFill>
              <a:latin typeface="Times New Roman" panose="02020603050405020304" pitchFamily="18" charset="0"/>
              <a:ea typeface="华文细黑" panose="02010600040101010101" pitchFamily="2" charset="-122"/>
            </a:endParaRPr>
          </a:p>
          <a:p>
            <a:pPr algn="ctr" eaLnBrk="1" hangingPunct="1"/>
            <a:r>
              <a:rPr kumimoji="1" lang="zh-CN" altLang="en-US" sz="1100" b="1">
                <a:solidFill>
                  <a:schemeClr val="tx2"/>
                </a:solidFill>
                <a:latin typeface="Times New Roman" panose="02020603050405020304" pitchFamily="18" charset="0"/>
                <a:ea typeface="华文细黑" panose="02010600040101010101" pitchFamily="2" charset="-122"/>
              </a:rPr>
              <a:t>图幅列号（数字码）</a:t>
            </a:r>
          </a:p>
        </p:txBody>
      </p:sp>
      <p:sp>
        <p:nvSpPr>
          <p:cNvPr id="56327" name="Line 37"/>
          <p:cNvSpPr>
            <a:spLocks noChangeShapeType="1"/>
          </p:cNvSpPr>
          <p:nvPr/>
        </p:nvSpPr>
        <p:spPr bwMode="auto">
          <a:xfrm>
            <a:off x="5630863" y="4268788"/>
            <a:ext cx="16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8" name="Line 38"/>
          <p:cNvSpPr>
            <a:spLocks noChangeShapeType="1"/>
          </p:cNvSpPr>
          <p:nvPr/>
        </p:nvSpPr>
        <p:spPr bwMode="auto">
          <a:xfrm flipV="1">
            <a:off x="5892800" y="4268788"/>
            <a:ext cx="214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29" name="Line 39"/>
          <p:cNvSpPr>
            <a:spLocks noChangeShapeType="1"/>
          </p:cNvSpPr>
          <p:nvPr/>
        </p:nvSpPr>
        <p:spPr bwMode="auto">
          <a:xfrm>
            <a:off x="6443663" y="4268788"/>
            <a:ext cx="204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0" name="Line 40"/>
          <p:cNvSpPr>
            <a:spLocks noChangeShapeType="1"/>
          </p:cNvSpPr>
          <p:nvPr/>
        </p:nvSpPr>
        <p:spPr bwMode="auto">
          <a:xfrm>
            <a:off x="6765925" y="4267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1" name="Line 43"/>
          <p:cNvSpPr>
            <a:spLocks noChangeShapeType="1"/>
          </p:cNvSpPr>
          <p:nvPr/>
        </p:nvSpPr>
        <p:spPr bwMode="auto">
          <a:xfrm>
            <a:off x="5713413" y="4268788"/>
            <a:ext cx="0" cy="587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2" name="Line 44"/>
          <p:cNvSpPr>
            <a:spLocks noChangeShapeType="1"/>
          </p:cNvSpPr>
          <p:nvPr/>
        </p:nvSpPr>
        <p:spPr bwMode="auto">
          <a:xfrm flipV="1">
            <a:off x="4233863" y="4856163"/>
            <a:ext cx="1479550"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3" name="Line 45"/>
          <p:cNvSpPr>
            <a:spLocks noChangeShapeType="1"/>
          </p:cNvSpPr>
          <p:nvPr/>
        </p:nvSpPr>
        <p:spPr bwMode="auto">
          <a:xfrm>
            <a:off x="3992563" y="5394325"/>
            <a:ext cx="201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4" name="Line 46"/>
          <p:cNvSpPr>
            <a:spLocks noChangeShapeType="1"/>
          </p:cNvSpPr>
          <p:nvPr/>
        </p:nvSpPr>
        <p:spPr bwMode="auto">
          <a:xfrm>
            <a:off x="6011863" y="4268788"/>
            <a:ext cx="0" cy="11255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5" name="Line 48"/>
          <p:cNvSpPr>
            <a:spLocks noChangeShapeType="1"/>
          </p:cNvSpPr>
          <p:nvPr/>
        </p:nvSpPr>
        <p:spPr bwMode="auto">
          <a:xfrm flipH="1" flipV="1">
            <a:off x="6535738" y="5932488"/>
            <a:ext cx="1951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6" name="Line 49"/>
          <p:cNvSpPr>
            <a:spLocks noChangeShapeType="1"/>
          </p:cNvSpPr>
          <p:nvPr/>
        </p:nvSpPr>
        <p:spPr bwMode="auto">
          <a:xfrm>
            <a:off x="6535738" y="4268788"/>
            <a:ext cx="0" cy="166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7" name="Line 50"/>
          <p:cNvSpPr>
            <a:spLocks noChangeShapeType="1"/>
          </p:cNvSpPr>
          <p:nvPr/>
        </p:nvSpPr>
        <p:spPr bwMode="auto">
          <a:xfrm flipH="1">
            <a:off x="6880225" y="4268788"/>
            <a:ext cx="1588" cy="1235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8" name="Line 51"/>
          <p:cNvSpPr>
            <a:spLocks noChangeShapeType="1"/>
          </p:cNvSpPr>
          <p:nvPr/>
        </p:nvSpPr>
        <p:spPr bwMode="auto">
          <a:xfrm>
            <a:off x="6880225" y="5503863"/>
            <a:ext cx="1525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39" name="Text Box 42"/>
          <p:cNvSpPr txBox="1">
            <a:spLocks noChangeArrowheads="1"/>
          </p:cNvSpPr>
          <p:nvPr/>
        </p:nvSpPr>
        <p:spPr bwMode="auto">
          <a:xfrm>
            <a:off x="4586288" y="4051300"/>
            <a:ext cx="33734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en-US" altLang="zh-CN" sz="1200" b="1">
                <a:solidFill>
                  <a:schemeClr val="tx2"/>
                </a:solidFill>
                <a:latin typeface="Times New Roman" panose="02020603050405020304" pitchFamily="18" charset="0"/>
                <a:ea typeface="华文细黑" panose="02010600040101010101" pitchFamily="2" charset="-122"/>
              </a:rPr>
              <a:t>B    13   06   05   01</a:t>
            </a:r>
          </a:p>
          <a:p>
            <a:pPr algn="ctr" eaLnBrk="1" hangingPunct="1">
              <a:spcBef>
                <a:spcPct val="50000"/>
              </a:spcBef>
            </a:pPr>
            <a:endParaRPr kumimoji="1" lang="en-US" altLang="zh-CN" sz="1200" b="1">
              <a:solidFill>
                <a:schemeClr val="tx2"/>
              </a:solidFill>
              <a:latin typeface="Times New Roman" panose="02020603050405020304" pitchFamily="18" charset="0"/>
              <a:ea typeface="华文细黑" panose="02010600040101010101" pitchFamily="2" charset="-122"/>
            </a:endParaRPr>
          </a:p>
        </p:txBody>
      </p:sp>
      <p:sp>
        <p:nvSpPr>
          <p:cNvPr id="22" name="矩形 21"/>
          <p:cNvSpPr/>
          <p:nvPr/>
        </p:nvSpPr>
        <p:spPr>
          <a:xfrm>
            <a:off x="4481513" y="5454650"/>
            <a:ext cx="1665287"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100</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图幅行号（数字码）</a:t>
            </a:r>
          </a:p>
        </p:txBody>
      </p:sp>
      <p:sp>
        <p:nvSpPr>
          <p:cNvPr id="56341" name="Line 45"/>
          <p:cNvSpPr>
            <a:spLocks noChangeShapeType="1"/>
          </p:cNvSpPr>
          <p:nvPr/>
        </p:nvSpPr>
        <p:spPr bwMode="auto">
          <a:xfrm>
            <a:off x="4252913" y="5815013"/>
            <a:ext cx="2017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2" name="Line 46"/>
          <p:cNvSpPr>
            <a:spLocks noChangeShapeType="1"/>
          </p:cNvSpPr>
          <p:nvPr/>
        </p:nvSpPr>
        <p:spPr bwMode="auto">
          <a:xfrm>
            <a:off x="6270625" y="4268788"/>
            <a:ext cx="0" cy="1543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343" name="Line 38"/>
          <p:cNvSpPr>
            <a:spLocks noChangeShapeType="1"/>
          </p:cNvSpPr>
          <p:nvPr/>
        </p:nvSpPr>
        <p:spPr bwMode="auto">
          <a:xfrm flipV="1">
            <a:off x="6154738" y="4267200"/>
            <a:ext cx="230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矩形 26"/>
          <p:cNvSpPr/>
          <p:nvPr/>
        </p:nvSpPr>
        <p:spPr>
          <a:xfrm>
            <a:off x="6699250" y="5573713"/>
            <a:ext cx="1665288"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25</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图幅自然序数（数字码）</a:t>
            </a:r>
          </a:p>
        </p:txBody>
      </p:sp>
      <p:sp>
        <p:nvSpPr>
          <p:cNvPr id="28" name="矩形 27"/>
          <p:cNvSpPr/>
          <p:nvPr/>
        </p:nvSpPr>
        <p:spPr>
          <a:xfrm>
            <a:off x="6959600" y="5103813"/>
            <a:ext cx="1666875"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5</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图幅自然序数（数字码）</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endParaRPr lang="zh-CN" altLang="en-US" smtClean="0"/>
          </a:p>
        </p:txBody>
      </p:sp>
      <p:sp>
        <p:nvSpPr>
          <p:cNvPr id="21"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②海底地形图</a:t>
            </a:r>
            <a:r>
              <a:rPr lang="zh-CN" altLang="en-US" dirty="0" smtClean="0"/>
              <a:t>的</a:t>
            </a:r>
            <a:r>
              <a:rPr lang="zh-CN" altLang="en-US" dirty="0"/>
              <a:t>编号</a:t>
            </a:r>
            <a:endParaRPr lang="en-US" altLang="zh-CN" dirty="0" smtClean="0"/>
          </a:p>
          <a:p>
            <a:pPr>
              <a:lnSpc>
                <a:spcPct val="150000"/>
              </a:lnSpc>
              <a:buFont typeface="Arial" panose="020B0604020202020204" pitchFamily="34" charset="0"/>
              <a:buChar char="•"/>
              <a:defRPr/>
            </a:pPr>
            <a:r>
              <a:rPr lang="en-US" altLang="zh-CN" sz="2000" dirty="0" smtClean="0">
                <a:latin typeface="+mj-lt"/>
              </a:rPr>
              <a:t>1:5</a:t>
            </a:r>
            <a:r>
              <a:rPr lang="zh-CN" altLang="en-US" sz="2000" dirty="0" smtClean="0">
                <a:latin typeface="+mj-lt"/>
              </a:rPr>
              <a:t>万图：采用</a:t>
            </a:r>
            <a:r>
              <a:rPr lang="en-US" altLang="zh-CN" sz="2000" dirty="0" smtClean="0">
                <a:latin typeface="+mj-lt"/>
              </a:rPr>
              <a:t>8</a:t>
            </a:r>
            <a:r>
              <a:rPr lang="zh-CN" altLang="en-US" sz="2000" dirty="0" smtClean="0">
                <a:latin typeface="+mj-lt"/>
              </a:rPr>
              <a:t>位数字编号，前</a:t>
            </a:r>
            <a:r>
              <a:rPr lang="en-US" altLang="zh-CN" sz="2000" dirty="0" smtClean="0">
                <a:latin typeface="+mj-lt"/>
              </a:rPr>
              <a:t>6</a:t>
            </a:r>
            <a:r>
              <a:rPr lang="zh-CN" altLang="en-US" sz="2000" dirty="0" smtClean="0">
                <a:latin typeface="+mj-lt"/>
              </a:rPr>
              <a:t>位数字为该图所在</a:t>
            </a:r>
            <a:r>
              <a:rPr lang="en-US" altLang="zh-CN" sz="2000" dirty="0" smtClean="0">
                <a:latin typeface="+mj-lt"/>
              </a:rPr>
              <a:t>1:25</a:t>
            </a:r>
            <a:r>
              <a:rPr lang="zh-CN" altLang="en-US" sz="2000" dirty="0" smtClean="0">
                <a:latin typeface="+mj-lt"/>
              </a:rPr>
              <a:t>万图的编号，后两位为自然序数：自然系数的确定方法为：自</a:t>
            </a:r>
            <a:r>
              <a:rPr lang="en-US" altLang="zh-CN" sz="2000" dirty="0" smtClean="0">
                <a:latin typeface="+mj-lt"/>
              </a:rPr>
              <a:t>1:25</a:t>
            </a:r>
            <a:r>
              <a:rPr lang="zh-CN" altLang="en-US" sz="2000" dirty="0" smtClean="0">
                <a:latin typeface="+mj-lt"/>
              </a:rPr>
              <a:t>万图内每一幅</a:t>
            </a:r>
            <a:r>
              <a:rPr lang="en-US" altLang="zh-CN" sz="2000" dirty="0" smtClean="0">
                <a:latin typeface="+mj-lt"/>
              </a:rPr>
              <a:t>1:5</a:t>
            </a:r>
            <a:r>
              <a:rPr lang="zh-CN" altLang="en-US" sz="2000" dirty="0" smtClean="0">
                <a:latin typeface="+mj-lt"/>
              </a:rPr>
              <a:t>万图起，从左到右，从上到下依次为</a:t>
            </a:r>
            <a:r>
              <a:rPr lang="en-US" altLang="zh-CN" sz="2000" dirty="0" smtClean="0">
                <a:latin typeface="+mj-lt"/>
              </a:rPr>
              <a:t>01,02,03…</a:t>
            </a:r>
            <a:r>
              <a:rPr lang="zh-CN" altLang="en-US" sz="2000" dirty="0" smtClean="0">
                <a:latin typeface="+mj-lt"/>
              </a:rPr>
              <a:t>，</a:t>
            </a:r>
            <a:r>
              <a:rPr lang="en-US" altLang="zh-CN" sz="2000" dirty="0" smtClean="0">
                <a:latin typeface="+mj-lt"/>
              </a:rPr>
              <a:t>25.</a:t>
            </a:r>
          </a:p>
          <a:p>
            <a:pPr>
              <a:lnSpc>
                <a:spcPct val="150000"/>
              </a:lnSpc>
              <a:buFont typeface="Arial" panose="020B0604020202020204" pitchFamily="34" charset="0"/>
              <a:buChar char="•"/>
              <a:defRPr/>
            </a:pPr>
            <a:r>
              <a:rPr lang="zh-CN" altLang="en-US" sz="2000" dirty="0">
                <a:latin typeface="+mj-lt"/>
              </a:rPr>
              <a:t>如</a:t>
            </a:r>
            <a:r>
              <a:rPr lang="zh-CN" altLang="en-US" sz="2000" dirty="0" smtClean="0">
                <a:latin typeface="+mj-lt"/>
              </a:rPr>
              <a:t>图所示，晕线的图幅图号为</a:t>
            </a:r>
            <a:r>
              <a:rPr lang="en-US" altLang="zh-CN" sz="2000" dirty="0" smtClean="0">
                <a:latin typeface="+mj-lt"/>
              </a:rPr>
              <a:t>B13060501</a:t>
            </a:r>
          </a:p>
          <a:p>
            <a:pPr marL="0" indent="0">
              <a:lnSpc>
                <a:spcPct val="150000"/>
              </a:lnSpc>
              <a:buFont typeface="Wingdings" panose="05000000000000000000" pitchFamily="2" charset="2"/>
              <a:buNone/>
              <a:defRPr/>
            </a:pPr>
            <a:endParaRPr lang="en-US" altLang="zh-CN" dirty="0" smtClean="0"/>
          </a:p>
        </p:txBody>
      </p:sp>
      <p:pic>
        <p:nvPicPr>
          <p:cNvPr id="57348" name="图片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863" y="3952875"/>
            <a:ext cx="3729037"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31"/>
          <p:cNvSpPr txBox="1">
            <a:spLocks noChangeArrowheads="1"/>
          </p:cNvSpPr>
          <p:nvPr/>
        </p:nvSpPr>
        <p:spPr bwMode="auto">
          <a:xfrm>
            <a:off x="4308475" y="4624388"/>
            <a:ext cx="1530350"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zh-CN" altLang="en-US" sz="1100" b="1">
                <a:solidFill>
                  <a:schemeClr val="tx2"/>
                </a:solidFill>
                <a:latin typeface="Times New Roman" panose="02020603050405020304" pitchFamily="18" charset="0"/>
                <a:ea typeface="华文细黑" panose="02010600040101010101" pitchFamily="2" charset="-122"/>
              </a:rPr>
              <a:t>前缀字母（字符码）</a:t>
            </a:r>
          </a:p>
        </p:txBody>
      </p:sp>
      <p:sp>
        <p:nvSpPr>
          <p:cNvPr id="57350" name="Text Box 32"/>
          <p:cNvSpPr txBox="1">
            <a:spLocks noChangeArrowheads="1"/>
          </p:cNvSpPr>
          <p:nvPr/>
        </p:nvSpPr>
        <p:spPr bwMode="auto">
          <a:xfrm>
            <a:off x="3879850" y="5002213"/>
            <a:ext cx="2373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en-US" altLang="zh-CN" sz="1100" b="1">
                <a:solidFill>
                  <a:schemeClr val="tx2"/>
                </a:solidFill>
                <a:latin typeface="Times New Roman" panose="02020603050405020304" pitchFamily="18" charset="0"/>
                <a:ea typeface="华文细黑" panose="02010600040101010101" pitchFamily="2" charset="-122"/>
              </a:rPr>
              <a:t>1</a:t>
            </a:r>
            <a:r>
              <a:rPr kumimoji="1" lang="zh-CN" altLang="en-US" sz="1100" b="1">
                <a:solidFill>
                  <a:schemeClr val="tx2"/>
                </a:solidFill>
                <a:latin typeface="Times New Roman" panose="02020603050405020304" pitchFamily="18" charset="0"/>
                <a:ea typeface="华文细黑" panose="02010600040101010101" pitchFamily="2" charset="-122"/>
              </a:rPr>
              <a:t>：</a:t>
            </a:r>
            <a:r>
              <a:rPr kumimoji="1" lang="en-US" altLang="zh-CN" sz="1100" b="1">
                <a:solidFill>
                  <a:schemeClr val="tx2"/>
                </a:solidFill>
                <a:latin typeface="Times New Roman" panose="02020603050405020304" pitchFamily="18" charset="0"/>
                <a:ea typeface="华文细黑" panose="02010600040101010101" pitchFamily="2" charset="-122"/>
              </a:rPr>
              <a:t>100</a:t>
            </a:r>
            <a:r>
              <a:rPr kumimoji="1" lang="zh-CN" altLang="en-US" sz="1100" b="1">
                <a:solidFill>
                  <a:schemeClr val="tx2"/>
                </a:solidFill>
                <a:latin typeface="Times New Roman" panose="02020603050405020304" pitchFamily="18" charset="0"/>
                <a:ea typeface="华文细黑" panose="02010600040101010101" pitchFamily="2" charset="-122"/>
              </a:rPr>
              <a:t>万海底地形图        </a:t>
            </a:r>
            <a:endParaRPr kumimoji="1" lang="en-US" altLang="zh-CN" sz="1100" b="1">
              <a:solidFill>
                <a:schemeClr val="tx2"/>
              </a:solidFill>
              <a:latin typeface="Times New Roman" panose="02020603050405020304" pitchFamily="18" charset="0"/>
              <a:ea typeface="华文细黑" panose="02010600040101010101" pitchFamily="2" charset="-122"/>
            </a:endParaRPr>
          </a:p>
          <a:p>
            <a:pPr algn="ctr" eaLnBrk="1" hangingPunct="1"/>
            <a:r>
              <a:rPr kumimoji="1" lang="zh-CN" altLang="en-US" sz="1100" b="1">
                <a:solidFill>
                  <a:schemeClr val="tx2"/>
                </a:solidFill>
                <a:latin typeface="Times New Roman" panose="02020603050405020304" pitchFamily="18" charset="0"/>
                <a:ea typeface="华文细黑" panose="02010600040101010101" pitchFamily="2" charset="-122"/>
              </a:rPr>
              <a:t>图幅列号（数字码）</a:t>
            </a:r>
          </a:p>
        </p:txBody>
      </p:sp>
      <p:sp>
        <p:nvSpPr>
          <p:cNvPr id="57351" name="Line 37"/>
          <p:cNvSpPr>
            <a:spLocks noChangeShapeType="1"/>
          </p:cNvSpPr>
          <p:nvPr/>
        </p:nvSpPr>
        <p:spPr bwMode="auto">
          <a:xfrm>
            <a:off x="5630863" y="4268788"/>
            <a:ext cx="16986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2" name="Line 38"/>
          <p:cNvSpPr>
            <a:spLocks noChangeShapeType="1"/>
          </p:cNvSpPr>
          <p:nvPr/>
        </p:nvSpPr>
        <p:spPr bwMode="auto">
          <a:xfrm flipV="1">
            <a:off x="5892800" y="4268788"/>
            <a:ext cx="2143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3" name="Line 39"/>
          <p:cNvSpPr>
            <a:spLocks noChangeShapeType="1"/>
          </p:cNvSpPr>
          <p:nvPr/>
        </p:nvSpPr>
        <p:spPr bwMode="auto">
          <a:xfrm>
            <a:off x="6443663" y="4268788"/>
            <a:ext cx="2047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4" name="Line 40"/>
          <p:cNvSpPr>
            <a:spLocks noChangeShapeType="1"/>
          </p:cNvSpPr>
          <p:nvPr/>
        </p:nvSpPr>
        <p:spPr bwMode="auto">
          <a:xfrm>
            <a:off x="6765925" y="4267200"/>
            <a:ext cx="228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5" name="Line 43"/>
          <p:cNvSpPr>
            <a:spLocks noChangeShapeType="1"/>
          </p:cNvSpPr>
          <p:nvPr/>
        </p:nvSpPr>
        <p:spPr bwMode="auto">
          <a:xfrm>
            <a:off x="5713413" y="4268788"/>
            <a:ext cx="0" cy="5873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6" name="Line 44"/>
          <p:cNvSpPr>
            <a:spLocks noChangeShapeType="1"/>
          </p:cNvSpPr>
          <p:nvPr/>
        </p:nvSpPr>
        <p:spPr bwMode="auto">
          <a:xfrm flipV="1">
            <a:off x="4233863" y="4856163"/>
            <a:ext cx="1479550" cy="12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7" name="Line 45"/>
          <p:cNvSpPr>
            <a:spLocks noChangeShapeType="1"/>
          </p:cNvSpPr>
          <p:nvPr/>
        </p:nvSpPr>
        <p:spPr bwMode="auto">
          <a:xfrm>
            <a:off x="3992563" y="5394325"/>
            <a:ext cx="201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8" name="Line 46"/>
          <p:cNvSpPr>
            <a:spLocks noChangeShapeType="1"/>
          </p:cNvSpPr>
          <p:nvPr/>
        </p:nvSpPr>
        <p:spPr bwMode="auto">
          <a:xfrm>
            <a:off x="6011863" y="4268788"/>
            <a:ext cx="0" cy="11255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59" name="Line 48"/>
          <p:cNvSpPr>
            <a:spLocks noChangeShapeType="1"/>
          </p:cNvSpPr>
          <p:nvPr/>
        </p:nvSpPr>
        <p:spPr bwMode="auto">
          <a:xfrm flipH="1" flipV="1">
            <a:off x="6535738" y="5932488"/>
            <a:ext cx="19510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0" name="Line 49"/>
          <p:cNvSpPr>
            <a:spLocks noChangeShapeType="1"/>
          </p:cNvSpPr>
          <p:nvPr/>
        </p:nvSpPr>
        <p:spPr bwMode="auto">
          <a:xfrm>
            <a:off x="6535738" y="4268788"/>
            <a:ext cx="0" cy="16637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1" name="Line 50"/>
          <p:cNvSpPr>
            <a:spLocks noChangeShapeType="1"/>
          </p:cNvSpPr>
          <p:nvPr/>
        </p:nvSpPr>
        <p:spPr bwMode="auto">
          <a:xfrm flipH="1">
            <a:off x="6880225" y="4268788"/>
            <a:ext cx="1588" cy="1235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2" name="Line 51"/>
          <p:cNvSpPr>
            <a:spLocks noChangeShapeType="1"/>
          </p:cNvSpPr>
          <p:nvPr/>
        </p:nvSpPr>
        <p:spPr bwMode="auto">
          <a:xfrm>
            <a:off x="6880225" y="5503863"/>
            <a:ext cx="15255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3" name="Text Box 42"/>
          <p:cNvSpPr txBox="1">
            <a:spLocks noChangeArrowheads="1"/>
          </p:cNvSpPr>
          <p:nvPr/>
        </p:nvSpPr>
        <p:spPr bwMode="auto">
          <a:xfrm>
            <a:off x="4586288" y="4051300"/>
            <a:ext cx="33734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r>
              <a:rPr kumimoji="1" lang="en-US" altLang="zh-CN" sz="1200" b="1">
                <a:solidFill>
                  <a:schemeClr val="tx2"/>
                </a:solidFill>
                <a:latin typeface="Times New Roman" panose="02020603050405020304" pitchFamily="18" charset="0"/>
                <a:ea typeface="华文细黑" panose="02010600040101010101" pitchFamily="2" charset="-122"/>
              </a:rPr>
              <a:t>B    13   06   05   01</a:t>
            </a:r>
          </a:p>
          <a:p>
            <a:pPr algn="ctr" eaLnBrk="1" hangingPunct="1">
              <a:spcBef>
                <a:spcPct val="50000"/>
              </a:spcBef>
            </a:pPr>
            <a:endParaRPr kumimoji="1" lang="en-US" altLang="zh-CN" sz="1200" b="1">
              <a:solidFill>
                <a:schemeClr val="tx2"/>
              </a:solidFill>
              <a:latin typeface="Times New Roman" panose="02020603050405020304" pitchFamily="18" charset="0"/>
              <a:ea typeface="华文细黑" panose="02010600040101010101" pitchFamily="2" charset="-122"/>
            </a:endParaRPr>
          </a:p>
        </p:txBody>
      </p:sp>
      <p:sp>
        <p:nvSpPr>
          <p:cNvPr id="22" name="矩形 21"/>
          <p:cNvSpPr/>
          <p:nvPr/>
        </p:nvSpPr>
        <p:spPr>
          <a:xfrm>
            <a:off x="4481513" y="5454650"/>
            <a:ext cx="1665287"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100</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图幅行号（数字码）</a:t>
            </a:r>
          </a:p>
        </p:txBody>
      </p:sp>
      <p:sp>
        <p:nvSpPr>
          <p:cNvPr id="57365" name="Line 45"/>
          <p:cNvSpPr>
            <a:spLocks noChangeShapeType="1"/>
          </p:cNvSpPr>
          <p:nvPr/>
        </p:nvSpPr>
        <p:spPr bwMode="auto">
          <a:xfrm>
            <a:off x="4252913" y="5815013"/>
            <a:ext cx="20177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6" name="Line 46"/>
          <p:cNvSpPr>
            <a:spLocks noChangeShapeType="1"/>
          </p:cNvSpPr>
          <p:nvPr/>
        </p:nvSpPr>
        <p:spPr bwMode="auto">
          <a:xfrm>
            <a:off x="6270625" y="4268788"/>
            <a:ext cx="0" cy="15430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367" name="Line 38"/>
          <p:cNvSpPr>
            <a:spLocks noChangeShapeType="1"/>
          </p:cNvSpPr>
          <p:nvPr/>
        </p:nvSpPr>
        <p:spPr bwMode="auto">
          <a:xfrm flipV="1">
            <a:off x="6154738" y="4267200"/>
            <a:ext cx="2301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矩形 26"/>
          <p:cNvSpPr/>
          <p:nvPr/>
        </p:nvSpPr>
        <p:spPr>
          <a:xfrm>
            <a:off x="6699250" y="5573713"/>
            <a:ext cx="1665288"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25</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图幅自然序数（数字码）</a:t>
            </a:r>
          </a:p>
        </p:txBody>
      </p:sp>
      <p:sp>
        <p:nvSpPr>
          <p:cNvPr id="28" name="矩形 27"/>
          <p:cNvSpPr/>
          <p:nvPr/>
        </p:nvSpPr>
        <p:spPr>
          <a:xfrm>
            <a:off x="6959600" y="5103813"/>
            <a:ext cx="1666875" cy="415925"/>
          </a:xfrm>
          <a:prstGeom prst="rect">
            <a:avLst/>
          </a:prstGeom>
        </p:spPr>
        <p:txBody>
          <a:bodyPr wrap="none">
            <a:spAutoFit/>
          </a:bodyPr>
          <a:lstStyle/>
          <a:p>
            <a:pPr algn="ctr" eaLnBrk="1" hangingPunct="1">
              <a:spcBef>
                <a:spcPts val="0"/>
              </a:spcBef>
              <a:defRPr/>
            </a:pPr>
            <a:r>
              <a:rPr kumimoji="1" lang="en-US" altLang="zh-CN" sz="1050" b="1" dirty="0">
                <a:solidFill>
                  <a:schemeClr val="tx2"/>
                </a:solidFill>
                <a:latin typeface="Times New Roman" panose="02020603050405020304" pitchFamily="18" charset="0"/>
                <a:ea typeface="华文细黑" panose="02010600040101010101" pitchFamily="2" charset="-122"/>
              </a:rPr>
              <a:t>1</a:t>
            </a:r>
            <a:r>
              <a:rPr kumimoji="1" lang="zh-CN" altLang="en-US" sz="1050" b="1" dirty="0">
                <a:solidFill>
                  <a:schemeClr val="tx2"/>
                </a:solidFill>
                <a:latin typeface="Times New Roman" panose="02020603050405020304" pitchFamily="18" charset="0"/>
                <a:ea typeface="华文细黑" panose="02010600040101010101" pitchFamily="2" charset="-122"/>
              </a:rPr>
              <a:t>：</a:t>
            </a:r>
            <a:r>
              <a:rPr kumimoji="1" lang="en-US" altLang="zh-CN" sz="1050" b="1" dirty="0">
                <a:solidFill>
                  <a:schemeClr val="tx2"/>
                </a:solidFill>
                <a:latin typeface="Times New Roman" panose="02020603050405020304" pitchFamily="18" charset="0"/>
                <a:ea typeface="华文细黑" panose="02010600040101010101" pitchFamily="2" charset="-122"/>
              </a:rPr>
              <a:t>5</a:t>
            </a:r>
            <a:r>
              <a:rPr kumimoji="1" lang="zh-CN" altLang="en-US" sz="1050" b="1" dirty="0">
                <a:solidFill>
                  <a:schemeClr val="tx2"/>
                </a:solidFill>
                <a:latin typeface="Times New Roman" panose="02020603050405020304" pitchFamily="18" charset="0"/>
                <a:ea typeface="华文细黑" panose="02010600040101010101" pitchFamily="2" charset="-122"/>
              </a:rPr>
              <a:t>万海底地形图        </a:t>
            </a:r>
            <a:endParaRPr kumimoji="1" lang="en-US" altLang="zh-CN" sz="1050" b="1" dirty="0">
              <a:solidFill>
                <a:schemeClr val="tx2"/>
              </a:solidFill>
              <a:latin typeface="Times New Roman" panose="02020603050405020304" pitchFamily="18" charset="0"/>
              <a:ea typeface="华文细黑" panose="02010600040101010101" pitchFamily="2" charset="-122"/>
            </a:endParaRPr>
          </a:p>
          <a:p>
            <a:pPr algn="ctr" eaLnBrk="1" hangingPunct="1">
              <a:spcBef>
                <a:spcPts val="0"/>
              </a:spcBef>
              <a:defRPr/>
            </a:pPr>
            <a:r>
              <a:rPr kumimoji="1" lang="zh-CN" altLang="en-US" sz="1050" b="1" dirty="0">
                <a:solidFill>
                  <a:schemeClr val="tx2"/>
                </a:solidFill>
                <a:latin typeface="Times New Roman" panose="02020603050405020304" pitchFamily="18" charset="0"/>
                <a:ea typeface="华文细黑" panose="02010600040101010101" pitchFamily="2" charset="-122"/>
              </a:rPr>
              <a:t>图幅自然序数（数字码）</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endParaRPr lang="zh-CN" altLang="en-US" smtClean="0"/>
          </a:p>
        </p:txBody>
      </p:sp>
      <p:sp>
        <p:nvSpPr>
          <p:cNvPr id="21"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②海底地形图</a:t>
            </a:r>
            <a:r>
              <a:rPr lang="zh-CN" altLang="en-US" dirty="0" smtClean="0"/>
              <a:t>的编号</a:t>
            </a:r>
          </a:p>
          <a:p>
            <a:pPr>
              <a:lnSpc>
                <a:spcPct val="150000"/>
              </a:lnSpc>
              <a:buFont typeface="Arial" panose="020B0604020202020204" pitchFamily="34" charset="0"/>
              <a:buChar char="•"/>
              <a:defRPr/>
            </a:pPr>
            <a:r>
              <a:rPr lang="zh-CN" altLang="en-US" sz="2000" dirty="0" smtClean="0">
                <a:latin typeface="+mj-lt"/>
              </a:rPr>
              <a:t>非基本比例尺图的编号</a:t>
            </a:r>
            <a:endParaRPr lang="en-US" altLang="zh-CN" sz="2000" dirty="0" smtClean="0">
              <a:latin typeface="+mj-lt"/>
            </a:endParaRPr>
          </a:p>
          <a:p>
            <a:pPr>
              <a:lnSpc>
                <a:spcPct val="150000"/>
              </a:lnSpc>
              <a:buFont typeface="Arial" panose="020B0604020202020204" pitchFamily="34" charset="0"/>
              <a:buChar char="•"/>
              <a:defRPr/>
            </a:pPr>
            <a:r>
              <a:rPr lang="zh-CN" altLang="en-US" sz="2000" dirty="0" smtClean="0">
                <a:latin typeface="+mj-lt"/>
              </a:rPr>
              <a:t>非基本比例尺图的编号根据图幅比例尺和出版序号等用</a:t>
            </a:r>
            <a:r>
              <a:rPr lang="en-US" altLang="zh-CN" sz="2000" dirty="0" smtClean="0">
                <a:latin typeface="+mj-lt"/>
              </a:rPr>
              <a:t>7</a:t>
            </a:r>
            <a:r>
              <a:rPr lang="zh-CN" altLang="en-US" sz="2000" dirty="0" smtClean="0">
                <a:latin typeface="+mj-lt"/>
              </a:rPr>
              <a:t>位数编号</a:t>
            </a:r>
            <a:endParaRPr lang="en-US" altLang="zh-CN" sz="2000" dirty="0" smtClean="0">
              <a:latin typeface="+mj-lt"/>
            </a:endParaRPr>
          </a:p>
          <a:p>
            <a:pPr lvl="1">
              <a:lnSpc>
                <a:spcPct val="150000"/>
              </a:lnSpc>
              <a:buFont typeface="Arial" panose="020B0604020202020204" pitchFamily="34" charset="0"/>
              <a:buChar char="•"/>
              <a:defRPr/>
            </a:pPr>
            <a:r>
              <a:rPr lang="zh-CN" altLang="en-US" sz="1800" dirty="0" smtClean="0">
                <a:latin typeface="+mj-lt"/>
              </a:rPr>
              <a:t>前</a:t>
            </a:r>
            <a:r>
              <a:rPr lang="en-US" altLang="zh-CN" sz="1800" dirty="0" smtClean="0">
                <a:latin typeface="+mj-lt"/>
              </a:rPr>
              <a:t>3</a:t>
            </a:r>
            <a:r>
              <a:rPr lang="zh-CN" altLang="en-US" sz="1800" dirty="0" smtClean="0">
                <a:latin typeface="+mj-lt"/>
              </a:rPr>
              <a:t>位为图幅比例尺分母除以</a:t>
            </a:r>
            <a:r>
              <a:rPr lang="en-US" altLang="zh-CN" sz="1800" dirty="0" smtClean="0">
                <a:latin typeface="+mj-lt"/>
              </a:rPr>
              <a:t>1</a:t>
            </a:r>
            <a:r>
              <a:rPr lang="zh-CN" altLang="en-US" sz="1800" dirty="0" smtClean="0">
                <a:latin typeface="+mj-lt"/>
              </a:rPr>
              <a:t>万得商的整数部分，不足</a:t>
            </a:r>
            <a:r>
              <a:rPr lang="en-US" altLang="zh-CN" sz="1800" dirty="0" smtClean="0">
                <a:latin typeface="+mj-lt"/>
              </a:rPr>
              <a:t>3</a:t>
            </a:r>
            <a:r>
              <a:rPr lang="zh-CN" altLang="en-US" sz="1800" dirty="0" smtClean="0">
                <a:latin typeface="+mj-lt"/>
              </a:rPr>
              <a:t>位前面加</a:t>
            </a:r>
            <a:r>
              <a:rPr lang="en-US" altLang="zh-CN" sz="1800" dirty="0" smtClean="0">
                <a:latin typeface="+mj-lt"/>
              </a:rPr>
              <a:t>0</a:t>
            </a:r>
            <a:r>
              <a:rPr lang="zh-CN" altLang="en-US" sz="1800" dirty="0" smtClean="0">
                <a:latin typeface="+mj-lt"/>
              </a:rPr>
              <a:t>补足</a:t>
            </a:r>
            <a:r>
              <a:rPr lang="en-US" altLang="zh-CN" sz="1800" dirty="0" smtClean="0">
                <a:latin typeface="+mj-lt"/>
              </a:rPr>
              <a:t>3</a:t>
            </a:r>
            <a:r>
              <a:rPr lang="zh-CN" altLang="en-US" sz="1800" dirty="0" smtClean="0">
                <a:latin typeface="+mj-lt"/>
              </a:rPr>
              <a:t>位，如</a:t>
            </a:r>
            <a:r>
              <a:rPr lang="en-US" altLang="zh-CN" sz="1800" dirty="0" smtClean="0">
                <a:latin typeface="+mj-lt"/>
              </a:rPr>
              <a:t>1:50</a:t>
            </a:r>
            <a:r>
              <a:rPr lang="zh-CN" altLang="en-US" sz="1800" dirty="0" smtClean="0">
                <a:latin typeface="+mj-lt"/>
              </a:rPr>
              <a:t>万图的编号前三位为</a:t>
            </a:r>
            <a:r>
              <a:rPr lang="en-US" altLang="zh-CN" sz="1800" dirty="0" smtClean="0">
                <a:latin typeface="+mj-lt"/>
              </a:rPr>
              <a:t>050</a:t>
            </a:r>
            <a:r>
              <a:rPr lang="zh-CN" altLang="en-US" sz="1800" dirty="0">
                <a:latin typeface="+mj-lt"/>
              </a:rPr>
              <a:t>；</a:t>
            </a:r>
            <a:r>
              <a:rPr lang="zh-CN" altLang="en-US" sz="1800" dirty="0" smtClean="0">
                <a:latin typeface="+mj-lt"/>
              </a:rPr>
              <a:t>小于</a:t>
            </a:r>
            <a:r>
              <a:rPr lang="en-US" altLang="zh-CN" sz="1800" dirty="0" smtClean="0">
                <a:latin typeface="+mj-lt"/>
              </a:rPr>
              <a:t>1:999</a:t>
            </a:r>
            <a:r>
              <a:rPr lang="zh-CN" altLang="en-US" sz="1800" dirty="0" smtClean="0">
                <a:latin typeface="+mj-lt"/>
              </a:rPr>
              <a:t>万的图，前三位为</a:t>
            </a:r>
            <a:r>
              <a:rPr lang="en-US" altLang="zh-CN" sz="1800" dirty="0" smtClean="0">
                <a:latin typeface="+mj-lt"/>
              </a:rPr>
              <a:t>000</a:t>
            </a:r>
            <a:r>
              <a:rPr lang="zh-CN" altLang="en-US" sz="1800" dirty="0" smtClean="0">
                <a:latin typeface="+mj-lt"/>
              </a:rPr>
              <a:t>；大于</a:t>
            </a:r>
            <a:r>
              <a:rPr lang="en-US" altLang="zh-CN" sz="1800" dirty="0" smtClean="0">
                <a:latin typeface="+mj-lt"/>
              </a:rPr>
              <a:t>1:1</a:t>
            </a:r>
            <a:r>
              <a:rPr lang="zh-CN" altLang="en-US" sz="1800" dirty="0" smtClean="0">
                <a:latin typeface="+mj-lt"/>
              </a:rPr>
              <a:t>万的图，前三位为</a:t>
            </a:r>
            <a:r>
              <a:rPr lang="en-US" altLang="zh-CN" sz="1800" dirty="0" smtClean="0">
                <a:latin typeface="+mj-lt"/>
              </a:rPr>
              <a:t>001</a:t>
            </a:r>
            <a:r>
              <a:rPr lang="zh-CN" altLang="en-US" sz="1800" dirty="0" smtClean="0">
                <a:latin typeface="+mj-lt"/>
              </a:rPr>
              <a:t>。</a:t>
            </a:r>
            <a:endParaRPr lang="en-US" altLang="zh-CN" sz="1800" dirty="0" smtClean="0">
              <a:latin typeface="+mj-lt"/>
            </a:endParaRPr>
          </a:p>
          <a:p>
            <a:pPr lvl="1">
              <a:lnSpc>
                <a:spcPct val="150000"/>
              </a:lnSpc>
              <a:buFont typeface="Arial" panose="020B0604020202020204" pitchFamily="34" charset="0"/>
              <a:buChar char="•"/>
              <a:defRPr/>
            </a:pPr>
            <a:r>
              <a:rPr lang="zh-CN" altLang="en-US" sz="1800" dirty="0" smtClean="0">
                <a:latin typeface="+mj-lt"/>
              </a:rPr>
              <a:t>第四、五位为改图的出版先后顺序。</a:t>
            </a:r>
            <a:endParaRPr lang="en-US" altLang="zh-CN" sz="1800" dirty="0" smtClean="0">
              <a:latin typeface="+mj-lt"/>
            </a:endParaRPr>
          </a:p>
          <a:p>
            <a:pPr lvl="1">
              <a:lnSpc>
                <a:spcPct val="150000"/>
              </a:lnSpc>
              <a:buFont typeface="Arial" panose="020B0604020202020204" pitchFamily="34" charset="0"/>
              <a:buChar char="•"/>
              <a:defRPr/>
            </a:pPr>
            <a:r>
              <a:rPr lang="zh-CN" altLang="en-US" sz="1800" dirty="0" smtClean="0">
                <a:latin typeface="+mj-lt"/>
              </a:rPr>
              <a:t>第六、七位图幅在该套图中的自然序数。</a:t>
            </a:r>
            <a:endParaRPr lang="en-US" altLang="zh-CN" sz="1800" dirty="0" smtClean="0">
              <a:latin typeface="+mj-lt"/>
            </a:endParaRPr>
          </a:p>
          <a:p>
            <a:pPr lvl="1">
              <a:lnSpc>
                <a:spcPct val="150000"/>
              </a:lnSpc>
              <a:buFont typeface="Arial" panose="020B0604020202020204" pitchFamily="34" charset="0"/>
              <a:buChar char="•"/>
              <a:defRPr/>
            </a:pPr>
            <a:endParaRPr lang="en-US" altLang="zh-CN" sz="1800" dirty="0">
              <a:latin typeface="+mj-lt"/>
            </a:endParaRPr>
          </a:p>
          <a:p>
            <a:pPr lvl="1">
              <a:lnSpc>
                <a:spcPct val="150000"/>
              </a:lnSpc>
              <a:buFont typeface="Arial" panose="020B0604020202020204" pitchFamily="34" charset="0"/>
              <a:buChar char="•"/>
              <a:defRPr/>
            </a:pPr>
            <a:endParaRPr lang="en-US" altLang="zh-CN" sz="1800" dirty="0" smtClean="0">
              <a:latin typeface="+mj-lt"/>
            </a:endParaRPr>
          </a:p>
          <a:p>
            <a:pPr lvl="1">
              <a:lnSpc>
                <a:spcPct val="150000"/>
              </a:lnSpc>
              <a:buFont typeface="Arial" panose="020B0604020202020204" pitchFamily="34" charset="0"/>
              <a:buChar char="•"/>
              <a:defRPr/>
            </a:pPr>
            <a:endParaRPr lang="en-US" altLang="zh-CN" sz="1800" dirty="0" smtClean="0">
              <a:latin typeface="+mj-lt"/>
            </a:endParaRPr>
          </a:p>
          <a:p>
            <a:pPr lvl="1">
              <a:lnSpc>
                <a:spcPct val="150000"/>
              </a:lnSpc>
              <a:buFont typeface="Arial" panose="020B0604020202020204" pitchFamily="34" charset="0"/>
              <a:buChar char="•"/>
              <a:defRPr/>
            </a:pPr>
            <a:endParaRPr lang="en-US" altLang="zh-CN" sz="1800" dirty="0" smtClean="0">
              <a:latin typeface="+mj-lt"/>
            </a:endParaRPr>
          </a:p>
          <a:p>
            <a:pPr marL="457200" lvl="1" indent="0">
              <a:lnSpc>
                <a:spcPct val="150000"/>
              </a:lnSpc>
              <a:buFont typeface="Wingdings 2" pitchFamily="18" charset="2"/>
              <a:buNone/>
              <a:defRPr/>
            </a:pPr>
            <a:r>
              <a:rPr lang="en-US" altLang="zh-CN" sz="1800" dirty="0" smtClean="0"/>
              <a:t>			</a:t>
            </a:r>
          </a:p>
        </p:txBody>
      </p:sp>
      <p:graphicFrame>
        <p:nvGraphicFramePr>
          <p:cNvPr id="2" name="表格 1"/>
          <p:cNvGraphicFramePr>
            <a:graphicFrameLocks noGrp="1"/>
          </p:cNvGraphicFramePr>
          <p:nvPr/>
        </p:nvGraphicFramePr>
        <p:xfrm>
          <a:off x="1692275" y="5849938"/>
          <a:ext cx="6096000" cy="741362"/>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681">
                <a:tc>
                  <a:txBody>
                    <a:bodyPr/>
                    <a:lstStyle/>
                    <a:p>
                      <a:r>
                        <a:rPr lang="en-US" altLang="zh-CN" sz="1800" dirty="0" smtClean="0"/>
                        <a:t>B0500201</a:t>
                      </a:r>
                      <a:endParaRPr lang="zh-CN" altLang="en-US" sz="1800" dirty="0"/>
                    </a:p>
                  </a:txBody>
                  <a:tcPr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B0500202</a:t>
                      </a:r>
                      <a:endParaRPr lang="zh-CN" altLang="en-US" sz="1800" dirty="0"/>
                    </a:p>
                  </a:txBody>
                  <a:tcPr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B0500203</a:t>
                      </a:r>
                      <a:endParaRPr lang="zh-CN" altLang="en-US" sz="1800" dirty="0"/>
                    </a:p>
                  </a:txBody>
                  <a:tcPr marT="45700" marB="45700"/>
                </a:tc>
                <a:extLst>
                  <a:ext uri="{0D108BD9-81ED-4DB2-BD59-A6C34878D82A}">
                    <a16:rowId xmlns:a16="http://schemas.microsoft.com/office/drawing/2014/main" val="10000"/>
                  </a:ext>
                </a:extLst>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B0500204</a:t>
                      </a:r>
                      <a:endParaRPr lang="zh-CN" altLang="en-US" sz="1800" dirty="0" smtClean="0"/>
                    </a:p>
                  </a:txBody>
                  <a:tcPr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B0500205</a:t>
                      </a:r>
                      <a:endParaRPr lang="zh-CN" altLang="en-US" sz="1800" dirty="0" smtClean="0"/>
                    </a:p>
                  </a:txBody>
                  <a:tcPr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B0500205</a:t>
                      </a:r>
                      <a:endParaRPr lang="zh-CN" altLang="en-US" sz="1800" dirty="0" smtClean="0"/>
                    </a:p>
                  </a:txBody>
                  <a:tcPr marT="45700" marB="45700"/>
                </a:tc>
                <a:extLst>
                  <a:ext uri="{0D108BD9-81ED-4DB2-BD59-A6C34878D82A}">
                    <a16:rowId xmlns:a16="http://schemas.microsoft.com/office/drawing/2014/main" val="10001"/>
                  </a:ext>
                </a:extLst>
              </a:tr>
            </a:tbl>
          </a:graphicData>
        </a:graphic>
      </p:graphicFrame>
      <p:sp>
        <p:nvSpPr>
          <p:cNvPr id="58386" name="矩形 2"/>
          <p:cNvSpPr>
            <a:spLocks noChangeArrowheads="1"/>
          </p:cNvSpPr>
          <p:nvPr/>
        </p:nvSpPr>
        <p:spPr bwMode="auto">
          <a:xfrm>
            <a:off x="3297238" y="5473700"/>
            <a:ext cx="31988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出版序数为</a:t>
            </a:r>
            <a:r>
              <a:rPr lang="en-US" altLang="zh-CN"/>
              <a:t>02,1:50</a:t>
            </a:r>
            <a:r>
              <a:rPr lang="zh-CN" altLang="en-US"/>
              <a:t>万图的编号</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a:t> ③ 海图</a:t>
            </a:r>
            <a:r>
              <a:rPr lang="zh-CN" altLang="en-US" dirty="0" smtClean="0"/>
              <a:t>图名</a:t>
            </a:r>
            <a:endParaRPr lang="en-US" altLang="zh-CN" dirty="0" smtClean="0"/>
          </a:p>
          <a:p>
            <a:pPr>
              <a:lnSpc>
                <a:spcPct val="150000"/>
              </a:lnSpc>
              <a:buFont typeface="Arial" panose="020B0604020202020204" pitchFamily="34" charset="0"/>
              <a:buChar char="•"/>
              <a:defRPr/>
            </a:pPr>
            <a:r>
              <a:rPr lang="zh-CN" altLang="en-US" sz="2000" dirty="0" smtClean="0">
                <a:latin typeface="+mj-lt"/>
              </a:rPr>
              <a:t>基本比例尺海底地形图，图名以海区名称统一命名，如“东海海底地形图”；非基本比例尺海底地形图，以所表示的地理区域名称命名，如“珠江口海底地形图”。</a:t>
            </a:r>
            <a:endParaRPr lang="en-US" altLang="zh-CN" sz="2000" dirty="0" smtClean="0">
              <a:latin typeface="+mj-lt"/>
            </a:endParaRPr>
          </a:p>
          <a:p>
            <a:pPr>
              <a:lnSpc>
                <a:spcPct val="150000"/>
              </a:lnSpc>
              <a:buFont typeface="Arial" panose="020B0604020202020204" pitchFamily="34" charset="0"/>
              <a:buChar char="•"/>
              <a:defRPr/>
            </a:pPr>
            <a:r>
              <a:rPr lang="zh-CN" altLang="en-US" sz="2000" dirty="0" smtClean="0">
                <a:latin typeface="+mj-lt"/>
              </a:rPr>
              <a:t>航海图图名应确切表明图幅的范围或包括的主要航线，图幅的命名规则如下：</a:t>
            </a:r>
            <a:endParaRPr lang="en-US" altLang="zh-CN" sz="2000" dirty="0" smtClean="0">
              <a:latin typeface="+mj-lt"/>
            </a:endParaRPr>
          </a:p>
          <a:p>
            <a:pPr lvl="1">
              <a:lnSpc>
                <a:spcPct val="150000"/>
              </a:lnSpc>
              <a:buFont typeface="Arial" panose="020B0604020202020204" pitchFamily="34" charset="0"/>
              <a:buChar char="•"/>
              <a:defRPr/>
            </a:pPr>
            <a:r>
              <a:rPr lang="zh-CN" altLang="en-US" sz="1600" dirty="0" smtClean="0">
                <a:latin typeface="+mj-lt"/>
              </a:rPr>
              <a:t>总图以海洋区域名称命名，如“渤海及黄海北部”；</a:t>
            </a:r>
            <a:endParaRPr lang="en-US" altLang="zh-CN" sz="1600" dirty="0" smtClean="0">
              <a:latin typeface="+mj-lt"/>
            </a:endParaRPr>
          </a:p>
          <a:p>
            <a:pPr lvl="1">
              <a:lnSpc>
                <a:spcPct val="150000"/>
              </a:lnSpc>
              <a:buFont typeface="Arial" panose="020B0604020202020204" pitchFamily="34" charset="0"/>
              <a:buChar char="•"/>
              <a:defRPr/>
            </a:pPr>
            <a:r>
              <a:rPr lang="zh-CN" altLang="en-US" sz="1600" dirty="0" smtClean="0">
                <a:latin typeface="+mj-lt"/>
              </a:rPr>
              <a:t>航行图一般用图内较重要的海域地名作为起讫名来命名，如“汕头港至</a:t>
            </a:r>
            <a:r>
              <a:rPr lang="zh-CN" altLang="en-US" sz="1600" dirty="0" smtClean="0"/>
              <a:t>碣石港</a:t>
            </a:r>
            <a:r>
              <a:rPr lang="zh-CN" altLang="en-US" sz="1600" dirty="0" smtClean="0">
                <a:latin typeface="+mj-lt"/>
              </a:rPr>
              <a:t>”。邻接图最好用叠幅处的地名做图名，当航行区域包括的地理单元相对完整时，也可以区域命名，如“长江口附近”；</a:t>
            </a:r>
            <a:endParaRPr lang="en-US" altLang="zh-CN" sz="1600" dirty="0" smtClean="0">
              <a:latin typeface="+mj-lt"/>
            </a:endParaRPr>
          </a:p>
          <a:p>
            <a:pPr lvl="1">
              <a:lnSpc>
                <a:spcPct val="150000"/>
              </a:lnSpc>
              <a:buFont typeface="Arial" panose="020B0604020202020204" pitchFamily="34" charset="0"/>
              <a:buChar char="•"/>
              <a:defRPr/>
            </a:pPr>
            <a:r>
              <a:rPr lang="zh-CN" altLang="en-US" sz="1600" dirty="0" smtClean="0">
                <a:latin typeface="+mj-lt"/>
              </a:rPr>
              <a:t>港湾图一般以其表示的港湾、锚地、水道、岛屿等命名，如“秦皇岛港”，港港湾图表示的是一狭长区域时，也可以采用两个地名作为起讫点命名。</a:t>
            </a:r>
            <a:endParaRPr lang="en-US" altLang="zh-CN" dirty="0"/>
          </a:p>
          <a:p>
            <a:pPr marL="0" indent="0">
              <a:lnSpc>
                <a:spcPct val="150000"/>
              </a:lnSpc>
              <a:buFont typeface="Wingdings" panose="05000000000000000000" pitchFamily="2" charset="2"/>
              <a:buNone/>
              <a:defRPr/>
            </a:pPr>
            <a:endParaRPr lang="en-US" altLang="zh-CN"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六、海图符号及要素表示</a:t>
            </a:r>
          </a:p>
        </p:txBody>
      </p:sp>
      <p:sp>
        <p:nvSpPr>
          <p:cNvPr id="3" name="内容占位符 2"/>
          <p:cNvSpPr>
            <a:spLocks noGrp="1"/>
          </p:cNvSpPr>
          <p:nvPr>
            <p:ph idx="1"/>
          </p:nvPr>
        </p:nvSpPr>
        <p:spPr>
          <a:xfrm>
            <a:off x="900113" y="1052513"/>
            <a:ext cx="7993062" cy="5545137"/>
          </a:xfrm>
        </p:spPr>
        <p:txBody>
          <a:bodyPr/>
          <a:lstStyle/>
          <a:p>
            <a:pPr marL="0" indent="0">
              <a:lnSpc>
                <a:spcPct val="150000"/>
              </a:lnSpc>
              <a:buFont typeface="Wingdings" panose="05000000000000000000" pitchFamily="2" charset="2"/>
              <a:buNone/>
              <a:defRPr/>
            </a:pPr>
            <a:r>
              <a:rPr lang="zh-CN" altLang="en-US" dirty="0" smtClean="0"/>
              <a:t>（</a:t>
            </a:r>
            <a:r>
              <a:rPr lang="zh-CN" altLang="en-US" dirty="0"/>
              <a:t>一</a:t>
            </a:r>
            <a:r>
              <a:rPr lang="zh-CN" altLang="en-US" dirty="0" smtClean="0"/>
              <a:t>）海图</a:t>
            </a:r>
            <a:r>
              <a:rPr lang="zh-CN" altLang="en-US" dirty="0"/>
              <a:t>符号的概念及</a:t>
            </a:r>
            <a:r>
              <a:rPr lang="zh-CN" altLang="en-US" dirty="0" smtClean="0"/>
              <a:t>分类</a:t>
            </a:r>
            <a:endParaRPr lang="en-US" altLang="zh-CN" dirty="0" smtClean="0"/>
          </a:p>
          <a:p>
            <a:pPr marL="0" indent="0">
              <a:lnSpc>
                <a:spcPct val="150000"/>
              </a:lnSpc>
              <a:spcBef>
                <a:spcPts val="1200"/>
              </a:spcBef>
              <a:buFont typeface="Wingdings" panose="05000000000000000000" pitchFamily="2" charset="2"/>
              <a:buNone/>
              <a:defRPr/>
            </a:pPr>
            <a:r>
              <a:rPr lang="en-US" altLang="zh-CN" sz="2400" b="0" dirty="0"/>
              <a:t> </a:t>
            </a:r>
            <a:r>
              <a:rPr lang="en-US" altLang="zh-CN" sz="2400" b="0" dirty="0" smtClean="0"/>
              <a:t>         </a:t>
            </a:r>
            <a:r>
              <a:rPr lang="zh-CN" altLang="en-US" sz="2400" b="0" dirty="0" smtClean="0"/>
              <a:t>海图</a:t>
            </a:r>
            <a:r>
              <a:rPr lang="zh-CN" altLang="en-US" sz="2400" b="0" dirty="0"/>
              <a:t>把海域及沿海陆地的各种信息依靠海图符号表达给用户，海图符号是海图作为信息传递工具所不可缺少的媒介。它具有</a:t>
            </a:r>
            <a:r>
              <a:rPr lang="zh-CN" altLang="en-US" sz="2400" b="0" dirty="0" smtClean="0"/>
              <a:t>：</a:t>
            </a:r>
            <a:endParaRPr lang="en-US" altLang="zh-CN" sz="2400" b="0" dirty="0" smtClean="0"/>
          </a:p>
          <a:p>
            <a:pPr>
              <a:lnSpc>
                <a:spcPct val="150000"/>
              </a:lnSpc>
              <a:spcBef>
                <a:spcPts val="1200"/>
              </a:spcBef>
              <a:buFont typeface="Wingdings" panose="05000000000000000000" pitchFamily="2" charset="2"/>
              <a:buNone/>
              <a:defRPr/>
            </a:pPr>
            <a:r>
              <a:rPr lang="zh-CN" altLang="en-US" sz="2400" dirty="0"/>
              <a:t> </a:t>
            </a:r>
            <a:r>
              <a:rPr lang="en-US" altLang="zh-CN" sz="2400" dirty="0" smtClean="0"/>
              <a:t>	</a:t>
            </a:r>
            <a:r>
              <a:rPr lang="zh-CN" altLang="en-US" sz="2400" dirty="0" smtClean="0"/>
              <a:t>①</a:t>
            </a:r>
            <a:r>
              <a:rPr lang="zh-CN" altLang="en-US" sz="2400" dirty="0"/>
              <a:t>能对客观事物进行不同程度的抽象、概括和简化。</a:t>
            </a:r>
          </a:p>
          <a:p>
            <a:pPr>
              <a:lnSpc>
                <a:spcPct val="150000"/>
              </a:lnSpc>
              <a:spcBef>
                <a:spcPts val="1200"/>
              </a:spcBef>
              <a:buFont typeface="Wingdings" panose="05000000000000000000" pitchFamily="2" charset="2"/>
              <a:buNone/>
              <a:defRPr/>
            </a:pPr>
            <a:r>
              <a:rPr lang="zh-CN" altLang="en-US" sz="2400" dirty="0"/>
              <a:t>      ②海图符号赋予海图极大的表现能力。</a:t>
            </a:r>
          </a:p>
          <a:p>
            <a:pPr>
              <a:lnSpc>
                <a:spcPct val="150000"/>
              </a:lnSpc>
              <a:spcBef>
                <a:spcPts val="1200"/>
              </a:spcBef>
              <a:buFont typeface="Wingdings" panose="05000000000000000000" pitchFamily="2" charset="2"/>
              <a:buNone/>
              <a:defRPr/>
            </a:pPr>
            <a:r>
              <a:rPr lang="zh-CN" altLang="en-US" sz="2400" dirty="0"/>
              <a:t>      ③ 海图符号还能提高海图的应用效果。     </a:t>
            </a:r>
          </a:p>
          <a:p>
            <a:pPr>
              <a:defRPr/>
            </a:pPr>
            <a:endParaRPr lang="zh-CN" altLang="en-US" dirty="0"/>
          </a:p>
          <a:p>
            <a:pPr>
              <a:defRPr/>
            </a:pPr>
            <a:endParaRPr lang="zh-CN" alt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lnSpc>
                <a:spcPct val="125000"/>
              </a:lnSpc>
              <a:defRPr/>
            </a:pPr>
            <a:r>
              <a:rPr lang="zh-CN" altLang="en-US" dirty="0"/>
              <a:t>按分布范围，海图符号可分为：</a:t>
            </a:r>
          </a:p>
          <a:p>
            <a:pPr marL="866775" lvl="1" indent="-514350">
              <a:lnSpc>
                <a:spcPct val="125000"/>
              </a:lnSpc>
              <a:buFont typeface="+mj-lt"/>
              <a:buAutoNum type="arabicPeriod"/>
              <a:defRPr/>
            </a:pPr>
            <a:r>
              <a:rPr lang="zh-CN" altLang="en-US" dirty="0" smtClean="0"/>
              <a:t>点状符号 </a:t>
            </a:r>
            <a:endParaRPr lang="en-US" altLang="zh-CN" dirty="0" smtClean="0"/>
          </a:p>
          <a:p>
            <a:pPr marL="803275" lvl="2" indent="0">
              <a:lnSpc>
                <a:spcPct val="125000"/>
              </a:lnSpc>
              <a:buFont typeface="Wingdings" panose="05000000000000000000" pitchFamily="2" charset="2"/>
              <a:buNone/>
              <a:defRPr/>
            </a:pPr>
            <a:r>
              <a:rPr lang="zh-CN" altLang="en-US" dirty="0" smtClean="0"/>
              <a:t>几何图形：五角形表示的灯桩符号</a:t>
            </a:r>
            <a:endParaRPr lang="en-US" altLang="zh-CN" dirty="0" smtClean="0"/>
          </a:p>
          <a:p>
            <a:pPr marL="803275" lvl="2" indent="0">
              <a:lnSpc>
                <a:spcPct val="125000"/>
              </a:lnSpc>
              <a:buFont typeface="Wingdings" panose="05000000000000000000" pitchFamily="2" charset="2"/>
              <a:buNone/>
              <a:defRPr/>
            </a:pPr>
            <a:r>
              <a:rPr lang="zh-CN" altLang="en-US" dirty="0" smtClean="0"/>
              <a:t>文字数字符号：水深、底质等</a:t>
            </a:r>
            <a:endParaRPr lang="en-US" altLang="zh-CN" dirty="0" smtClean="0"/>
          </a:p>
          <a:p>
            <a:pPr marL="803275" lvl="2" indent="0">
              <a:lnSpc>
                <a:spcPct val="125000"/>
              </a:lnSpc>
              <a:buFont typeface="Wingdings" panose="05000000000000000000" pitchFamily="2" charset="2"/>
              <a:buNone/>
              <a:defRPr/>
            </a:pPr>
            <a:r>
              <a:rPr lang="zh-CN" altLang="en-US" dirty="0"/>
              <a:t>象形</a:t>
            </a:r>
            <a:r>
              <a:rPr lang="zh-CN" altLang="en-US" dirty="0" smtClean="0"/>
              <a:t>符号：灯船、锚地符号</a:t>
            </a:r>
            <a:endParaRPr lang="zh-CN" altLang="en-US" dirty="0"/>
          </a:p>
          <a:p>
            <a:pPr marL="866775" lvl="1" indent="-514350">
              <a:lnSpc>
                <a:spcPct val="125000"/>
              </a:lnSpc>
              <a:buFont typeface="+mj-lt"/>
              <a:buAutoNum type="arabicPeriod"/>
              <a:defRPr/>
            </a:pPr>
            <a:r>
              <a:rPr lang="zh-CN" altLang="en-US" dirty="0" smtClean="0"/>
              <a:t>线状符号 </a:t>
            </a:r>
            <a:endParaRPr lang="en-US" altLang="zh-CN" dirty="0" smtClean="0"/>
          </a:p>
          <a:p>
            <a:pPr marL="803275" lvl="2" indent="0">
              <a:lnSpc>
                <a:spcPct val="125000"/>
              </a:lnSpc>
              <a:buFont typeface="Wingdings" panose="05000000000000000000" pitchFamily="2" charset="2"/>
              <a:buNone/>
              <a:defRPr/>
            </a:pPr>
            <a:r>
              <a:rPr lang="zh-CN" altLang="en-US" dirty="0" smtClean="0"/>
              <a:t>线状或带状延伸的事物：河流</a:t>
            </a:r>
            <a:endParaRPr lang="en-US" altLang="zh-CN" dirty="0" smtClean="0"/>
          </a:p>
          <a:p>
            <a:pPr marL="803275" lvl="2" indent="0">
              <a:lnSpc>
                <a:spcPct val="125000"/>
              </a:lnSpc>
              <a:buFont typeface="Wingdings" panose="05000000000000000000" pitchFamily="2" charset="2"/>
              <a:buNone/>
              <a:defRPr/>
            </a:pPr>
            <a:r>
              <a:rPr lang="zh-CN" altLang="en-US" dirty="0"/>
              <a:t>某种</a:t>
            </a:r>
            <a:r>
              <a:rPr lang="zh-CN" altLang="en-US" dirty="0" smtClean="0"/>
              <a:t>要素的界线：国界、港界</a:t>
            </a:r>
            <a:endParaRPr lang="zh-CN" altLang="en-US" dirty="0"/>
          </a:p>
          <a:p>
            <a:pPr marL="866775" lvl="1" indent="-514350">
              <a:lnSpc>
                <a:spcPct val="125000"/>
              </a:lnSpc>
              <a:buFont typeface="+mj-lt"/>
              <a:buAutoNum type="arabicPeriod"/>
              <a:defRPr/>
            </a:pPr>
            <a:r>
              <a:rPr lang="zh-CN" altLang="en-US" dirty="0" smtClean="0"/>
              <a:t>面状符号</a:t>
            </a:r>
            <a:endParaRPr lang="zh-CN" altLang="en-US" dirty="0"/>
          </a:p>
          <a:p>
            <a:pPr marL="457200" lvl="1" indent="0">
              <a:buFont typeface="Wingdings 2" pitchFamily="18" charset="2"/>
              <a:buNone/>
              <a:defRPr/>
            </a:pPr>
            <a:r>
              <a:rPr lang="en-US" altLang="zh-CN" sz="2000" dirty="0">
                <a:solidFill>
                  <a:schemeClr val="tx1"/>
                </a:solidFill>
              </a:rPr>
              <a:t>      </a:t>
            </a:r>
            <a:r>
              <a:rPr lang="zh-CN" altLang="en-US" sz="2000" dirty="0">
                <a:solidFill>
                  <a:schemeClr val="tx1"/>
                </a:solidFill>
              </a:rPr>
              <a:t>图</a:t>
            </a:r>
            <a:r>
              <a:rPr lang="zh-CN" altLang="en-US" sz="2000" dirty="0" smtClean="0">
                <a:solidFill>
                  <a:schemeClr val="tx1"/>
                </a:solidFill>
              </a:rPr>
              <a:t>面上</a:t>
            </a:r>
            <a:r>
              <a:rPr lang="zh-CN" altLang="en-US" sz="2000" dirty="0">
                <a:solidFill>
                  <a:schemeClr val="tx1"/>
                </a:solidFill>
              </a:rPr>
              <a:t>表示延伸</a:t>
            </a:r>
            <a:r>
              <a:rPr lang="zh-CN" altLang="en-US" sz="2000" dirty="0" smtClean="0">
                <a:solidFill>
                  <a:schemeClr val="tx1"/>
                </a:solidFill>
              </a:rPr>
              <a:t>范围：泥滩、沙滩、丛草滩</a:t>
            </a:r>
            <a:endParaRPr lang="zh-CN" altLang="en-US" sz="2000" dirty="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lnSpc>
                <a:spcPct val="125000"/>
              </a:lnSpc>
              <a:defRPr/>
            </a:pPr>
            <a:r>
              <a:rPr lang="zh-CN" altLang="en-US" dirty="0" smtClean="0"/>
              <a:t>按</a:t>
            </a:r>
            <a:r>
              <a:rPr lang="zh-CN" altLang="en-US" dirty="0"/>
              <a:t>符号的尺寸与海图比例尺的关系，海图符号可</a:t>
            </a:r>
            <a:r>
              <a:rPr lang="zh-CN" altLang="en-US" dirty="0" smtClean="0"/>
              <a:t>分为：</a:t>
            </a:r>
            <a:endParaRPr lang="en-US" altLang="zh-CN" dirty="0" smtClean="0"/>
          </a:p>
          <a:p>
            <a:pPr marL="866775" lvl="1" indent="-514350">
              <a:lnSpc>
                <a:spcPct val="125000"/>
              </a:lnSpc>
              <a:buFont typeface="+mj-lt"/>
              <a:buAutoNum type="arabicPeriod"/>
              <a:defRPr/>
            </a:pPr>
            <a:r>
              <a:rPr lang="zh-CN" altLang="en-US" dirty="0" smtClean="0"/>
              <a:t> 依</a:t>
            </a:r>
            <a:r>
              <a:rPr lang="zh-CN" altLang="en-US" dirty="0"/>
              <a:t>比例尺符号 </a:t>
            </a:r>
            <a:endParaRPr lang="en-US" altLang="zh-CN" dirty="0" smtClean="0"/>
          </a:p>
          <a:p>
            <a:pPr marL="352425" lvl="1" indent="0">
              <a:lnSpc>
                <a:spcPct val="125000"/>
              </a:lnSpc>
              <a:buFont typeface="Wingdings 2" pitchFamily="18" charset="2"/>
              <a:buNone/>
              <a:defRPr/>
            </a:pPr>
            <a:r>
              <a:rPr lang="en-US" altLang="zh-CN" sz="2000" dirty="0">
                <a:solidFill>
                  <a:schemeClr val="tx1"/>
                </a:solidFill>
              </a:rPr>
              <a:t>	</a:t>
            </a:r>
            <a:r>
              <a:rPr lang="zh-CN" altLang="en-US" sz="2000" dirty="0">
                <a:solidFill>
                  <a:schemeClr val="tx1"/>
                </a:solidFill>
              </a:rPr>
              <a:t>面状符号</a:t>
            </a:r>
          </a:p>
          <a:p>
            <a:pPr marL="866775" lvl="1" indent="-514350">
              <a:lnSpc>
                <a:spcPct val="125000"/>
              </a:lnSpc>
              <a:buFont typeface="+mj-lt"/>
              <a:buAutoNum type="arabicPeriod" startAt="2"/>
              <a:defRPr/>
            </a:pPr>
            <a:r>
              <a:rPr lang="en-US" altLang="zh-CN" dirty="0"/>
              <a:t> </a:t>
            </a:r>
            <a:r>
              <a:rPr lang="zh-CN" altLang="en-US" dirty="0"/>
              <a:t>半依比例尺</a:t>
            </a:r>
            <a:r>
              <a:rPr lang="zh-CN" altLang="en-US" dirty="0" smtClean="0"/>
              <a:t>符号</a:t>
            </a:r>
            <a:endParaRPr lang="en-US" altLang="zh-CN" dirty="0" smtClean="0"/>
          </a:p>
          <a:p>
            <a:pPr marL="352425" lvl="1" indent="0">
              <a:lnSpc>
                <a:spcPct val="125000"/>
              </a:lnSpc>
              <a:buFont typeface="Wingdings 2" pitchFamily="18" charset="2"/>
              <a:buNone/>
              <a:defRPr/>
            </a:pPr>
            <a:r>
              <a:rPr lang="en-US" altLang="zh-CN" dirty="0"/>
              <a:t> </a:t>
            </a:r>
            <a:r>
              <a:rPr lang="en-US" altLang="zh-CN" dirty="0" smtClean="0"/>
              <a:t>        </a:t>
            </a:r>
            <a:r>
              <a:rPr lang="zh-CN" altLang="en-US" sz="2000" dirty="0">
                <a:solidFill>
                  <a:schemeClr val="tx1"/>
                </a:solidFill>
              </a:rPr>
              <a:t>线状分布</a:t>
            </a:r>
            <a:r>
              <a:rPr lang="zh-CN" altLang="en-US" sz="2000" dirty="0" smtClean="0">
                <a:solidFill>
                  <a:schemeClr val="tx1"/>
                </a:solidFill>
              </a:rPr>
              <a:t>的地物</a:t>
            </a:r>
            <a:endParaRPr lang="zh-CN" altLang="en-US" sz="2000" dirty="0">
              <a:solidFill>
                <a:schemeClr val="tx1"/>
              </a:solidFill>
            </a:endParaRPr>
          </a:p>
          <a:p>
            <a:pPr marL="866775" lvl="1" indent="-514350">
              <a:lnSpc>
                <a:spcPct val="125000"/>
              </a:lnSpc>
              <a:buFont typeface="+mj-lt"/>
              <a:buAutoNum type="arabicPeriod" startAt="3"/>
              <a:defRPr/>
            </a:pPr>
            <a:r>
              <a:rPr lang="en-US" altLang="zh-CN" dirty="0" smtClean="0"/>
              <a:t> </a:t>
            </a:r>
            <a:r>
              <a:rPr lang="zh-CN" altLang="en-US" dirty="0" smtClean="0"/>
              <a:t>不依</a:t>
            </a:r>
            <a:r>
              <a:rPr lang="zh-CN" altLang="en-US" dirty="0"/>
              <a:t>比例尺符号   </a:t>
            </a:r>
          </a:p>
          <a:p>
            <a:pPr marL="0" indent="0">
              <a:buFont typeface="Wingdings" panose="05000000000000000000" pitchFamily="2" charset="2"/>
              <a:buNone/>
              <a:defRPr/>
            </a:pPr>
            <a:r>
              <a:rPr lang="en-US" altLang="zh-CN" sz="2000" b="0" dirty="0">
                <a:solidFill>
                  <a:schemeClr val="tx1"/>
                </a:solidFill>
              </a:rPr>
              <a:t>            </a:t>
            </a:r>
            <a:r>
              <a:rPr lang="en-US" altLang="zh-CN" sz="2000" b="0" dirty="0" smtClean="0">
                <a:solidFill>
                  <a:schemeClr val="tx1"/>
                </a:solidFill>
              </a:rPr>
              <a:t>     </a:t>
            </a:r>
            <a:r>
              <a:rPr lang="zh-CN" altLang="en-US" sz="2000" b="0" dirty="0" smtClean="0">
                <a:solidFill>
                  <a:schemeClr val="tx1"/>
                </a:solidFill>
              </a:rPr>
              <a:t>有</a:t>
            </a:r>
            <a:r>
              <a:rPr lang="zh-CN" altLang="en-US" sz="2000" b="0" dirty="0">
                <a:solidFill>
                  <a:schemeClr val="tx1"/>
                </a:solidFill>
              </a:rPr>
              <a:t>重要意义而图上面积小到无法依比例来表示</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endParaRPr lang="zh-CN" altLang="en-US" smtClean="0"/>
          </a:p>
        </p:txBody>
      </p:sp>
      <p:sp>
        <p:nvSpPr>
          <p:cNvPr id="63491" name="内容占位符 2"/>
          <p:cNvSpPr>
            <a:spLocks noGrp="1"/>
          </p:cNvSpPr>
          <p:nvPr>
            <p:ph idx="1"/>
          </p:nvPr>
        </p:nvSpPr>
        <p:spPr>
          <a:xfrm>
            <a:off x="900113" y="1052513"/>
            <a:ext cx="7993062" cy="5545137"/>
          </a:xfrm>
        </p:spPr>
        <p:txBody>
          <a:bodyPr/>
          <a:lstStyle/>
          <a:p>
            <a:pPr>
              <a:spcBef>
                <a:spcPts val="1200"/>
              </a:spcBef>
              <a:spcAft>
                <a:spcPts val="1200"/>
              </a:spcAft>
              <a:buFont typeface="Wingdings" panose="05000000000000000000" pitchFamily="2" charset="2"/>
              <a:buNone/>
            </a:pPr>
            <a:r>
              <a:rPr lang="zh-CN" altLang="en-US" smtClean="0"/>
              <a:t>（二）</a:t>
            </a:r>
            <a:r>
              <a:rPr lang="en-US" altLang="zh-CN" smtClean="0"/>
              <a:t>《</a:t>
            </a:r>
            <a:r>
              <a:rPr lang="zh-CN" altLang="en-US" smtClean="0"/>
              <a:t>海图图式</a:t>
            </a:r>
            <a:r>
              <a:rPr lang="en-US" altLang="zh-CN" smtClean="0"/>
              <a:t>》</a:t>
            </a:r>
          </a:p>
          <a:p>
            <a:pPr>
              <a:lnSpc>
                <a:spcPct val="150000"/>
              </a:lnSpc>
              <a:spcBef>
                <a:spcPct val="0"/>
              </a:spcBef>
              <a:buFont typeface="Wingdings" panose="05000000000000000000" pitchFamily="2" charset="2"/>
              <a:buChar char="Ø"/>
            </a:pPr>
            <a:r>
              <a:rPr lang="zh-CN" altLang="en-US" sz="2400" b="0" smtClean="0"/>
              <a:t>世界各国航海图的生产都对海图符号有统一的的规定，这种规定即为</a:t>
            </a:r>
            <a:r>
              <a:rPr lang="en-US" altLang="zh-CN" sz="2400" b="0" smtClean="0"/>
              <a:t>《</a:t>
            </a:r>
            <a:r>
              <a:rPr lang="zh-CN" altLang="en-US" sz="2400" smtClean="0">
                <a:solidFill>
                  <a:srgbClr val="FF0000"/>
                </a:solidFill>
              </a:rPr>
              <a:t>海图图式</a:t>
            </a:r>
            <a:r>
              <a:rPr lang="en-US" altLang="zh-CN" sz="2400" b="0" smtClean="0"/>
              <a:t>》</a:t>
            </a:r>
            <a:r>
              <a:rPr lang="zh-CN" altLang="en-US" sz="2400" b="0" smtClean="0"/>
              <a:t>，它包含了绘制航海图的全部符号和缩写，也是绘制其它海图的基本符号。</a:t>
            </a:r>
          </a:p>
          <a:p>
            <a:pPr>
              <a:lnSpc>
                <a:spcPct val="150000"/>
              </a:lnSpc>
              <a:spcBef>
                <a:spcPct val="0"/>
              </a:spcBef>
              <a:buFont typeface="Wingdings" panose="05000000000000000000" pitchFamily="2" charset="2"/>
              <a:buChar char="Ø"/>
            </a:pPr>
            <a:r>
              <a:rPr lang="zh-CN" altLang="en-US" sz="2400" b="0" smtClean="0"/>
              <a:t>目前，大多数国际海道测量组织成员国在制定本国的海图图式时，都参照</a:t>
            </a:r>
            <a:r>
              <a:rPr lang="en-US" altLang="zh-CN" sz="2400" b="0" smtClean="0"/>
              <a:t>1952</a:t>
            </a:r>
            <a:r>
              <a:rPr lang="zh-CN" altLang="en-US" sz="2400" b="0" smtClean="0"/>
              <a:t>年国际上规定的</a:t>
            </a:r>
            <a:r>
              <a:rPr lang="en-US" altLang="zh-CN" sz="2400" b="0" smtClean="0"/>
              <a:t>《</a:t>
            </a:r>
            <a:r>
              <a:rPr lang="zh-CN" altLang="en-US" sz="2400" b="0" smtClean="0"/>
              <a:t>海图图式</a:t>
            </a:r>
            <a:r>
              <a:rPr lang="en-US" altLang="zh-CN" sz="2400" b="0" smtClean="0"/>
              <a:t>》</a:t>
            </a:r>
            <a:r>
              <a:rPr lang="zh-CN" altLang="en-US" sz="2400" b="0" smtClean="0"/>
              <a:t>。</a:t>
            </a:r>
          </a:p>
          <a:p>
            <a:pPr>
              <a:lnSpc>
                <a:spcPct val="150000"/>
              </a:lnSpc>
              <a:spcBef>
                <a:spcPct val="0"/>
              </a:spcBef>
              <a:buFont typeface="Wingdings" panose="05000000000000000000" pitchFamily="2" charset="2"/>
              <a:buChar char="Ø"/>
            </a:pPr>
            <a:r>
              <a:rPr lang="en-US" altLang="zh-CN" sz="2400" b="0" smtClean="0"/>
              <a:t>1954</a:t>
            </a:r>
            <a:r>
              <a:rPr lang="zh-CN" altLang="en-US" sz="2400" b="0" smtClean="0"/>
              <a:t>年</a:t>
            </a:r>
            <a:r>
              <a:rPr lang="en-US" altLang="zh-CN" sz="2400" b="0" smtClean="0"/>
              <a:t>1</a:t>
            </a:r>
            <a:r>
              <a:rPr lang="zh-CN" altLang="en-US" sz="2400" b="0" smtClean="0"/>
              <a:t>月，中国人民解放军海军司令部海道测量部出版了</a:t>
            </a:r>
            <a:r>
              <a:rPr lang="en-US" altLang="zh-CN" sz="2400" b="0" smtClean="0"/>
              <a:t>《</a:t>
            </a:r>
            <a:r>
              <a:rPr lang="zh-CN" altLang="en-US" sz="2400" b="0" smtClean="0"/>
              <a:t>海军水道图图例</a:t>
            </a:r>
            <a:r>
              <a:rPr lang="en-US" altLang="zh-CN" sz="2400" b="0" smtClean="0"/>
              <a:t>》</a:t>
            </a:r>
            <a:r>
              <a:rPr lang="zh-CN" altLang="en-US" sz="2400" b="0" smtClean="0"/>
              <a:t>。</a:t>
            </a:r>
            <a:endParaRPr lang="en-US" altLang="zh-CN" sz="2400" b="0" smtClean="0"/>
          </a:p>
          <a:p>
            <a:pPr>
              <a:lnSpc>
                <a:spcPct val="150000"/>
              </a:lnSpc>
              <a:spcBef>
                <a:spcPct val="0"/>
              </a:spcBef>
              <a:buFont typeface="Wingdings" panose="05000000000000000000" pitchFamily="2" charset="2"/>
              <a:buChar char="Ø"/>
            </a:pPr>
            <a:r>
              <a:rPr lang="en-US" altLang="zh-CN" sz="2400" b="0" smtClean="0"/>
              <a:t>1980</a:t>
            </a:r>
            <a:r>
              <a:rPr lang="zh-CN" altLang="en-US" sz="2400" b="0" smtClean="0"/>
              <a:t>年，我国进行航海图书改革，颁布了</a:t>
            </a:r>
            <a:r>
              <a:rPr lang="en-US" altLang="zh-CN" sz="2400" smtClean="0">
                <a:solidFill>
                  <a:srgbClr val="FF0000"/>
                </a:solidFill>
              </a:rPr>
              <a:t>《</a:t>
            </a:r>
            <a:r>
              <a:rPr lang="zh-CN" altLang="en-US" sz="2400" smtClean="0">
                <a:solidFill>
                  <a:srgbClr val="FF0000"/>
                </a:solidFill>
              </a:rPr>
              <a:t>中国海图图式</a:t>
            </a:r>
            <a:r>
              <a:rPr lang="en-US" altLang="zh-CN" sz="2400" smtClean="0">
                <a:solidFill>
                  <a:srgbClr val="FF0000"/>
                </a:solidFill>
              </a:rPr>
              <a:t>》</a:t>
            </a:r>
            <a:r>
              <a:rPr lang="zh-CN" altLang="en-US" sz="2400" b="0" smtClean="0"/>
              <a:t>国家标准，并于</a:t>
            </a:r>
            <a:r>
              <a:rPr lang="en-US" altLang="zh-CN" sz="2400" b="0" smtClean="0"/>
              <a:t>1982</a:t>
            </a:r>
            <a:r>
              <a:rPr lang="zh-CN" altLang="en-US" sz="2400" b="0" smtClean="0"/>
              <a:t>年出版。   </a:t>
            </a:r>
          </a:p>
          <a:p>
            <a:pPr>
              <a:buFont typeface="Wingdings" panose="05000000000000000000" pitchFamily="2" charset="2"/>
              <a:buNone/>
            </a:pPr>
            <a:endParaRPr lang="en-US" altLang="zh-CN" smtClean="0"/>
          </a:p>
          <a:p>
            <a:endParaRPr lang="zh-CN" altLang="en-US"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（三）海底地貌</a:t>
            </a:r>
            <a:r>
              <a:rPr lang="zh-CN" altLang="en-US" dirty="0"/>
              <a:t>的表示</a:t>
            </a:r>
            <a:r>
              <a:rPr lang="zh-CN" altLang="en-US" dirty="0" smtClean="0"/>
              <a:t>方法</a:t>
            </a:r>
            <a:endParaRPr lang="en-US" altLang="zh-CN" dirty="0" smtClean="0"/>
          </a:p>
          <a:p>
            <a:pPr marL="0" indent="0">
              <a:lnSpc>
                <a:spcPct val="150000"/>
              </a:lnSpc>
              <a:buFont typeface="Wingdings" panose="05000000000000000000" pitchFamily="2" charset="2"/>
              <a:buNone/>
              <a:defRPr/>
            </a:pPr>
            <a:r>
              <a:rPr lang="en-US" altLang="zh-CN" sz="2400" dirty="0"/>
              <a:t> </a:t>
            </a:r>
            <a:r>
              <a:rPr lang="en-US" altLang="zh-CN" sz="2400" dirty="0" smtClean="0"/>
              <a:t>       </a:t>
            </a:r>
            <a:r>
              <a:rPr lang="zh-CN" altLang="en-US" sz="2400" dirty="0" smtClean="0"/>
              <a:t>海图上表示海底表面起伏情况及形状特征的方法。</a:t>
            </a:r>
            <a:endParaRPr lang="en-US" altLang="zh-CN" sz="2400" dirty="0" smtClean="0"/>
          </a:p>
          <a:p>
            <a:pPr marL="352425" lvl="1" indent="0">
              <a:lnSpc>
                <a:spcPct val="150000"/>
              </a:lnSpc>
              <a:buNone/>
              <a:defRPr/>
            </a:pPr>
            <a:r>
              <a:rPr lang="zh-CN" altLang="en-US" dirty="0" smtClean="0"/>
              <a:t>主要有：</a:t>
            </a:r>
            <a:endParaRPr lang="en-US" altLang="zh-CN" dirty="0" smtClean="0"/>
          </a:p>
          <a:p>
            <a:pPr marL="866775" lvl="1" indent="-514350">
              <a:lnSpc>
                <a:spcPct val="150000"/>
              </a:lnSpc>
              <a:buFont typeface="+mj-lt"/>
              <a:buAutoNum type="arabicPeriod"/>
              <a:defRPr/>
            </a:pPr>
            <a:r>
              <a:rPr lang="zh-CN" altLang="en-US" dirty="0" smtClean="0"/>
              <a:t>符号</a:t>
            </a:r>
            <a:r>
              <a:rPr lang="zh-CN" altLang="en-US" dirty="0"/>
              <a:t>法</a:t>
            </a:r>
          </a:p>
          <a:p>
            <a:pPr marL="866775" lvl="1" indent="-514350">
              <a:lnSpc>
                <a:spcPct val="150000"/>
              </a:lnSpc>
              <a:buFont typeface="+mj-lt"/>
              <a:buAutoNum type="arabicPeriod"/>
              <a:defRPr/>
            </a:pPr>
            <a:r>
              <a:rPr lang="zh-CN" altLang="en-US" dirty="0" smtClean="0"/>
              <a:t>深度</a:t>
            </a:r>
            <a:r>
              <a:rPr lang="zh-CN" altLang="en-US" dirty="0"/>
              <a:t>注记法</a:t>
            </a:r>
          </a:p>
          <a:p>
            <a:pPr marL="866775" lvl="1" indent="-514350">
              <a:lnSpc>
                <a:spcPct val="150000"/>
              </a:lnSpc>
              <a:buFont typeface="+mj-lt"/>
              <a:buAutoNum type="arabicPeriod"/>
              <a:defRPr/>
            </a:pPr>
            <a:r>
              <a:rPr lang="zh-CN" altLang="en-US" dirty="0" smtClean="0"/>
              <a:t>等深线</a:t>
            </a:r>
            <a:r>
              <a:rPr lang="zh-CN" altLang="en-US" dirty="0"/>
              <a:t>法</a:t>
            </a:r>
          </a:p>
          <a:p>
            <a:pPr marL="866775" lvl="1" indent="-514350">
              <a:lnSpc>
                <a:spcPct val="150000"/>
              </a:lnSpc>
              <a:buFont typeface="+mj-lt"/>
              <a:buAutoNum type="arabicPeriod"/>
              <a:defRPr/>
            </a:pPr>
            <a:r>
              <a:rPr lang="zh-CN" altLang="en-US" dirty="0" smtClean="0"/>
              <a:t>分层设色法</a:t>
            </a:r>
            <a:endParaRPr lang="zh-CN" altLang="en-US" dirty="0"/>
          </a:p>
          <a:p>
            <a:pPr marL="866775" lvl="1" indent="-514350">
              <a:lnSpc>
                <a:spcPct val="150000"/>
              </a:lnSpc>
              <a:buFont typeface="+mj-lt"/>
              <a:buAutoNum type="arabicPeriod"/>
              <a:defRPr/>
            </a:pPr>
            <a:r>
              <a:rPr lang="zh-CN" altLang="en-US" dirty="0" smtClean="0"/>
              <a:t>晕渲法</a:t>
            </a:r>
            <a:endParaRPr lang="zh-CN" altLang="en-US" dirty="0"/>
          </a:p>
          <a:p>
            <a:pPr marL="0" indent="0">
              <a:buFont typeface="Wingdings" panose="05000000000000000000" pitchFamily="2" charset="2"/>
              <a:buNone/>
              <a:defRPr/>
            </a:pPr>
            <a:endParaRPr lang="zh-CN" altLang="en-US" dirty="0"/>
          </a:p>
        </p:txBody>
      </p:sp>
      <p:pic>
        <p:nvPicPr>
          <p:cNvPr id="4" name="Picture 1029" descr="9-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419350"/>
            <a:ext cx="4759325"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a:spLocks noChangeArrowheads="1"/>
          </p:cNvSpPr>
          <p:nvPr/>
        </p:nvSpPr>
        <p:spPr bwMode="auto">
          <a:xfrm>
            <a:off x="5724525" y="6515100"/>
            <a:ext cx="133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分层设色法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lnSpc>
                <a:spcPct val="150000"/>
              </a:lnSpc>
              <a:defRPr/>
            </a:pPr>
            <a:r>
              <a:rPr lang="zh-CN" altLang="en-US" dirty="0" smtClean="0">
                <a:latin typeface="华文细黑" pitchFamily="2" charset="-122"/>
              </a:rPr>
              <a:t>海图的基本功能表现为：</a:t>
            </a:r>
            <a:endParaRPr lang="en-US" altLang="zh-CN" dirty="0" smtClean="0">
              <a:latin typeface="华文细黑" pitchFamily="2" charset="-122"/>
            </a:endParaRPr>
          </a:p>
          <a:p>
            <a:pPr>
              <a:lnSpc>
                <a:spcPct val="150000"/>
              </a:lnSpc>
              <a:buFont typeface="Wingdings" panose="05000000000000000000" pitchFamily="2" charset="2"/>
              <a:buNone/>
              <a:defRPr/>
            </a:pPr>
            <a:r>
              <a:rPr lang="zh-CN" altLang="en-US" dirty="0" smtClean="0">
                <a:latin typeface="华文细黑" pitchFamily="2" charset="-122"/>
              </a:rPr>
              <a:t>        ① 海图是海洋区域的空间模型。 </a:t>
            </a:r>
          </a:p>
          <a:p>
            <a:pPr>
              <a:lnSpc>
                <a:spcPct val="150000"/>
              </a:lnSpc>
              <a:buFont typeface="Wingdings" panose="05000000000000000000" pitchFamily="2" charset="2"/>
              <a:buNone/>
              <a:defRPr/>
            </a:pPr>
            <a:r>
              <a:rPr lang="zh-CN" altLang="en-US" dirty="0" smtClean="0">
                <a:latin typeface="华文细黑" pitchFamily="2" charset="-122"/>
              </a:rPr>
              <a:t>　　② 海图是海洋信息的载体。 </a:t>
            </a:r>
          </a:p>
          <a:p>
            <a:pPr>
              <a:lnSpc>
                <a:spcPct val="150000"/>
              </a:lnSpc>
              <a:buFont typeface="Wingdings" panose="05000000000000000000" pitchFamily="2" charset="2"/>
              <a:buNone/>
              <a:defRPr/>
            </a:pPr>
            <a:r>
              <a:rPr lang="zh-CN" altLang="en-US" dirty="0" smtClean="0">
                <a:latin typeface="华文细黑" pitchFamily="2" charset="-122"/>
              </a:rPr>
              <a:t>　　③ 海图是海洋信息的传输工具。 </a:t>
            </a:r>
          </a:p>
          <a:p>
            <a:pPr>
              <a:lnSpc>
                <a:spcPct val="150000"/>
              </a:lnSpc>
              <a:buFont typeface="Wingdings" panose="05000000000000000000" pitchFamily="2" charset="2"/>
              <a:buNone/>
              <a:defRPr/>
            </a:pPr>
            <a:r>
              <a:rPr lang="zh-CN" altLang="en-US" dirty="0" smtClean="0">
                <a:latin typeface="华文细黑" pitchFamily="2" charset="-122"/>
              </a:rPr>
              <a:t>　　④ 海图是海洋分析的依据。 </a:t>
            </a:r>
            <a:endParaRPr lang="en-US" altLang="zh-CN" dirty="0" smtClean="0">
              <a:latin typeface="华文细黑" pitchFamily="2" charset="-122"/>
            </a:endParaRPr>
          </a:p>
          <a:p>
            <a:pPr marL="0" indent="0">
              <a:lnSpc>
                <a:spcPct val="150000"/>
              </a:lnSpc>
              <a:spcBef>
                <a:spcPts val="1200"/>
              </a:spcBef>
              <a:buFont typeface="Wingdings" panose="05000000000000000000" pitchFamily="2" charset="2"/>
              <a:buNone/>
              <a:defRPr/>
            </a:pPr>
            <a:r>
              <a:rPr lang="en-US" altLang="zh-CN" sz="2400" dirty="0">
                <a:latin typeface="华文细黑" pitchFamily="2" charset="-122"/>
              </a:rPr>
              <a:t> </a:t>
            </a:r>
            <a:r>
              <a:rPr lang="en-US" altLang="zh-CN" sz="2400" dirty="0" smtClean="0">
                <a:latin typeface="华文细黑" pitchFamily="2" charset="-122"/>
              </a:rPr>
              <a:t>       </a:t>
            </a:r>
            <a:r>
              <a:rPr lang="zh-CN" altLang="en-US" sz="2400" dirty="0" smtClean="0">
                <a:latin typeface="华文细黑" pitchFamily="2" charset="-122"/>
              </a:rPr>
              <a:t>海图主要服务于航海、渔业、海洋工程、国际交往、国防事业、海图历史研究等。 </a:t>
            </a:r>
          </a:p>
          <a:p>
            <a:pPr>
              <a:lnSpc>
                <a:spcPct val="150000"/>
              </a:lnSpc>
              <a:spcBef>
                <a:spcPts val="1200"/>
              </a:spcBef>
              <a:buFont typeface="Wingdings" panose="05000000000000000000" pitchFamily="2" charset="2"/>
              <a:buNone/>
              <a:defRPr/>
            </a:pPr>
            <a:endParaRPr lang="zh-CN" altLang="en-US" sz="2400" dirty="0" smtClean="0">
              <a:latin typeface="华文细黑" pitchFamily="2" charset="-122"/>
            </a:endParaRPr>
          </a:p>
          <a:p>
            <a:pPr>
              <a:defRPr/>
            </a:pPr>
            <a:endParaRPr lang="en-US" altLang="zh-CN" dirty="0" smtClean="0">
              <a:latin typeface="华文细黑" pitchFamily="2" charset="-122"/>
            </a:endParaRPr>
          </a:p>
          <a:p>
            <a:pPr>
              <a:defRPr/>
            </a:pPr>
            <a:endParaRPr lang="zh-CN" altLang="en-US" dirty="0"/>
          </a:p>
        </p:txBody>
      </p:sp>
      <p:sp>
        <p:nvSpPr>
          <p:cNvPr id="2048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4E828EB-67FD-4803-A3D6-56B31D9CD355}" type="slidenum">
              <a:rPr lang="en-US" altLang="zh-CN">
                <a:solidFill>
                  <a:srgbClr val="000000"/>
                </a:solidFill>
              </a:rPr>
              <a:pPr eaLnBrk="1" hangingPunct="1"/>
              <a:t>5</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（三）海底地貌</a:t>
            </a:r>
            <a:r>
              <a:rPr lang="zh-CN" altLang="en-US" dirty="0"/>
              <a:t>的表示</a:t>
            </a:r>
            <a:r>
              <a:rPr lang="zh-CN" altLang="en-US" dirty="0" smtClean="0"/>
              <a:t>方法</a:t>
            </a:r>
            <a:endParaRPr lang="en-US" altLang="zh-CN" dirty="0" smtClean="0"/>
          </a:p>
          <a:p>
            <a:pPr marL="866775" lvl="1" indent="-514350">
              <a:lnSpc>
                <a:spcPct val="150000"/>
              </a:lnSpc>
              <a:buFont typeface="+mj-lt"/>
              <a:buAutoNum type="arabicPeriod"/>
              <a:defRPr/>
            </a:pPr>
            <a:endParaRPr lang="en-US" altLang="zh-CN" dirty="0" smtClean="0"/>
          </a:p>
          <a:p>
            <a:pPr marL="352425" lvl="1" indent="0">
              <a:lnSpc>
                <a:spcPct val="150000"/>
              </a:lnSpc>
              <a:buNone/>
              <a:defRPr/>
            </a:pPr>
            <a:r>
              <a:rPr lang="zh-CN" altLang="en-US" dirty="0"/>
              <a:t>主要有</a:t>
            </a:r>
            <a:r>
              <a:rPr lang="zh-CN" altLang="en-US" dirty="0" smtClean="0"/>
              <a:t>：</a:t>
            </a:r>
            <a:endParaRPr lang="en-US" altLang="zh-CN" dirty="0"/>
          </a:p>
          <a:p>
            <a:pPr marL="866775" lvl="1" indent="-514350">
              <a:lnSpc>
                <a:spcPct val="150000"/>
              </a:lnSpc>
              <a:buFont typeface="+mj-lt"/>
              <a:buAutoNum type="arabicPeriod"/>
              <a:defRPr/>
            </a:pPr>
            <a:r>
              <a:rPr lang="zh-CN" altLang="en-US" dirty="0" smtClean="0"/>
              <a:t>符号</a:t>
            </a:r>
            <a:r>
              <a:rPr lang="zh-CN" altLang="en-US" dirty="0"/>
              <a:t>法</a:t>
            </a:r>
          </a:p>
          <a:p>
            <a:pPr marL="866775" lvl="1" indent="-514350">
              <a:lnSpc>
                <a:spcPct val="150000"/>
              </a:lnSpc>
              <a:buFont typeface="+mj-lt"/>
              <a:buAutoNum type="arabicPeriod"/>
              <a:defRPr/>
            </a:pPr>
            <a:r>
              <a:rPr lang="zh-CN" altLang="en-US" dirty="0" smtClean="0"/>
              <a:t>深度</a:t>
            </a:r>
            <a:r>
              <a:rPr lang="zh-CN" altLang="en-US" dirty="0"/>
              <a:t>注记法</a:t>
            </a:r>
          </a:p>
          <a:p>
            <a:pPr marL="866775" lvl="1" indent="-514350">
              <a:lnSpc>
                <a:spcPct val="150000"/>
              </a:lnSpc>
              <a:buFont typeface="+mj-lt"/>
              <a:buAutoNum type="arabicPeriod"/>
              <a:defRPr/>
            </a:pPr>
            <a:r>
              <a:rPr lang="zh-CN" altLang="en-US" dirty="0" smtClean="0"/>
              <a:t>等深线</a:t>
            </a:r>
            <a:r>
              <a:rPr lang="zh-CN" altLang="en-US" dirty="0"/>
              <a:t>法</a:t>
            </a:r>
          </a:p>
          <a:p>
            <a:pPr marL="866775" lvl="1" indent="-514350">
              <a:lnSpc>
                <a:spcPct val="150000"/>
              </a:lnSpc>
              <a:buFont typeface="+mj-lt"/>
              <a:buAutoNum type="arabicPeriod"/>
              <a:defRPr/>
            </a:pPr>
            <a:r>
              <a:rPr lang="zh-CN" altLang="en-US" dirty="0" smtClean="0"/>
              <a:t>分层设色法</a:t>
            </a:r>
            <a:endParaRPr lang="zh-CN" altLang="en-US" dirty="0"/>
          </a:p>
          <a:p>
            <a:pPr marL="866775" lvl="1" indent="-514350">
              <a:lnSpc>
                <a:spcPct val="150000"/>
              </a:lnSpc>
              <a:buFont typeface="+mj-lt"/>
              <a:buAutoNum type="arabicPeriod"/>
              <a:defRPr/>
            </a:pPr>
            <a:r>
              <a:rPr lang="zh-CN" altLang="en-US" dirty="0" smtClean="0"/>
              <a:t>晕渲法</a:t>
            </a:r>
            <a:endParaRPr lang="zh-CN" altLang="en-US" dirty="0"/>
          </a:p>
          <a:p>
            <a:pPr marL="0" indent="0">
              <a:buFont typeface="Wingdings" panose="05000000000000000000" pitchFamily="2" charset="2"/>
              <a:buNone/>
              <a:defRPr/>
            </a:pPr>
            <a:endParaRPr lang="zh-CN" altLang="en-US" dirty="0"/>
          </a:p>
        </p:txBody>
      </p:sp>
      <p:sp>
        <p:nvSpPr>
          <p:cNvPr id="6" name="矩形 5"/>
          <p:cNvSpPr>
            <a:spLocks noChangeArrowheads="1"/>
          </p:cNvSpPr>
          <p:nvPr/>
        </p:nvSpPr>
        <p:spPr bwMode="auto">
          <a:xfrm>
            <a:off x="6170613" y="6515100"/>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晕渲法</a:t>
            </a:r>
          </a:p>
        </p:txBody>
      </p:sp>
      <p:pic>
        <p:nvPicPr>
          <p:cNvPr id="65541" name="Picture 2" descr="G:\海洋测绘--郑艳丽\图片\地图\竖版世界地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075" y="2289175"/>
            <a:ext cx="3127375" cy="422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a:t>
            </a:r>
            <a:r>
              <a:rPr lang="zh-CN" altLang="en-US" dirty="0"/>
              <a:t>四）专题要素的表示方法</a:t>
            </a:r>
          </a:p>
          <a:p>
            <a:pPr marL="0" indent="0">
              <a:buFont typeface="Wingdings" panose="05000000000000000000" pitchFamily="2" charset="2"/>
              <a:buNone/>
              <a:defRPr/>
            </a:pPr>
            <a:r>
              <a:rPr lang="zh-CN" altLang="en-US" dirty="0" smtClean="0"/>
              <a:t>        专题海图</a:t>
            </a:r>
            <a:r>
              <a:rPr lang="zh-CN" altLang="en-US" dirty="0"/>
              <a:t>上表示的专题要素方法主要有：</a:t>
            </a:r>
          </a:p>
          <a:p>
            <a:pPr marL="914400" lvl="1" indent="-457200">
              <a:lnSpc>
                <a:spcPct val="150000"/>
              </a:lnSpc>
              <a:spcBef>
                <a:spcPts val="600"/>
              </a:spcBef>
              <a:buFont typeface="+mj-lt"/>
              <a:buAutoNum type="arabicPeriod"/>
              <a:defRPr/>
            </a:pPr>
            <a:r>
              <a:rPr lang="zh-CN" altLang="en-US" dirty="0" smtClean="0"/>
              <a:t>独立</a:t>
            </a:r>
            <a:r>
              <a:rPr lang="zh-CN" altLang="en-US" dirty="0"/>
              <a:t>符号法</a:t>
            </a:r>
          </a:p>
          <a:p>
            <a:pPr marL="914400" lvl="1" indent="-457200">
              <a:lnSpc>
                <a:spcPct val="150000"/>
              </a:lnSpc>
              <a:spcBef>
                <a:spcPts val="600"/>
              </a:spcBef>
              <a:buFont typeface="+mj-lt"/>
              <a:buAutoNum type="arabicPeriod"/>
              <a:defRPr/>
            </a:pPr>
            <a:r>
              <a:rPr lang="zh-CN" altLang="en-US" dirty="0" smtClean="0"/>
              <a:t>线状符号</a:t>
            </a:r>
            <a:r>
              <a:rPr lang="zh-CN" altLang="en-US" dirty="0"/>
              <a:t>法</a:t>
            </a:r>
          </a:p>
          <a:p>
            <a:pPr marL="914400" lvl="1" indent="-457200">
              <a:lnSpc>
                <a:spcPct val="150000"/>
              </a:lnSpc>
              <a:spcBef>
                <a:spcPts val="600"/>
              </a:spcBef>
              <a:buFont typeface="+mj-lt"/>
              <a:buAutoNum type="arabicPeriod"/>
              <a:defRPr/>
            </a:pPr>
            <a:r>
              <a:rPr lang="zh-CN" altLang="en-US" dirty="0" smtClean="0"/>
              <a:t>质底法</a:t>
            </a:r>
            <a:endParaRPr lang="zh-CN" altLang="en-US" dirty="0"/>
          </a:p>
          <a:p>
            <a:pPr marL="914400" lvl="1" indent="-457200">
              <a:lnSpc>
                <a:spcPct val="150000"/>
              </a:lnSpc>
              <a:spcBef>
                <a:spcPts val="600"/>
              </a:spcBef>
              <a:buFont typeface="+mj-lt"/>
              <a:buAutoNum type="arabicPeriod"/>
              <a:defRPr/>
            </a:pPr>
            <a:r>
              <a:rPr lang="zh-CN" altLang="en-US" dirty="0" smtClean="0"/>
              <a:t>等值线法</a:t>
            </a:r>
            <a:endParaRPr lang="zh-CN" altLang="en-US" dirty="0"/>
          </a:p>
          <a:p>
            <a:pPr marL="914400" lvl="1" indent="-457200">
              <a:lnSpc>
                <a:spcPct val="150000"/>
              </a:lnSpc>
              <a:spcBef>
                <a:spcPts val="600"/>
              </a:spcBef>
              <a:buFont typeface="+mj-lt"/>
              <a:buAutoNum type="arabicPeriod"/>
              <a:defRPr/>
            </a:pPr>
            <a:r>
              <a:rPr lang="zh-CN" altLang="en-US" dirty="0" smtClean="0"/>
              <a:t>范围法</a:t>
            </a:r>
            <a:endParaRPr lang="zh-CN" altLang="en-US" dirty="0"/>
          </a:p>
          <a:p>
            <a:pPr marL="914400" lvl="1" indent="-457200">
              <a:lnSpc>
                <a:spcPct val="150000"/>
              </a:lnSpc>
              <a:spcBef>
                <a:spcPts val="600"/>
              </a:spcBef>
              <a:buFont typeface="+mj-lt"/>
              <a:buAutoNum type="arabicPeriod"/>
              <a:defRPr/>
            </a:pPr>
            <a:r>
              <a:rPr lang="zh-CN" altLang="en-US" dirty="0" smtClean="0"/>
              <a:t>定点</a:t>
            </a:r>
            <a:r>
              <a:rPr lang="zh-CN" altLang="en-US" dirty="0"/>
              <a:t>图表法</a:t>
            </a:r>
          </a:p>
          <a:p>
            <a:pPr marL="914400" lvl="1" indent="-457200">
              <a:lnSpc>
                <a:spcPct val="150000"/>
              </a:lnSpc>
              <a:spcBef>
                <a:spcPts val="600"/>
              </a:spcBef>
              <a:buFont typeface="+mj-lt"/>
              <a:buAutoNum type="arabicPeriod"/>
              <a:defRPr/>
            </a:pPr>
            <a:r>
              <a:rPr lang="zh-CN" altLang="en-US" dirty="0" smtClean="0"/>
              <a:t>动</a:t>
            </a:r>
            <a:r>
              <a:rPr lang="zh-CN" altLang="en-US" dirty="0"/>
              <a:t>线</a:t>
            </a:r>
            <a:r>
              <a:rPr lang="zh-CN" altLang="en-US" dirty="0" smtClean="0"/>
              <a:t>法</a:t>
            </a:r>
            <a:endParaRPr lang="zh-CN" altLang="en-US" dirty="0"/>
          </a:p>
        </p:txBody>
      </p:sp>
      <p:sp>
        <p:nvSpPr>
          <p:cNvPr id="66564" name="矩形 2"/>
          <p:cNvSpPr>
            <a:spLocks noChangeArrowheads="1"/>
          </p:cNvSpPr>
          <p:nvPr/>
        </p:nvSpPr>
        <p:spPr bwMode="auto">
          <a:xfrm>
            <a:off x="5927725" y="601186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独立符号法</a:t>
            </a:r>
          </a:p>
        </p:txBody>
      </p:sp>
      <p:pic>
        <p:nvPicPr>
          <p:cNvPr id="665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763" y="2486025"/>
            <a:ext cx="4548187" cy="352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a:t>
            </a:r>
            <a:r>
              <a:rPr lang="zh-CN" altLang="en-US" dirty="0"/>
              <a:t>四）专题要素的表示方法</a:t>
            </a:r>
          </a:p>
          <a:p>
            <a:pPr marL="0" indent="0">
              <a:buFont typeface="Wingdings" panose="05000000000000000000" pitchFamily="2" charset="2"/>
              <a:buNone/>
              <a:defRPr/>
            </a:pPr>
            <a:r>
              <a:rPr lang="zh-CN" altLang="en-US" dirty="0" smtClean="0"/>
              <a:t>        专题海图</a:t>
            </a:r>
            <a:r>
              <a:rPr lang="zh-CN" altLang="en-US" dirty="0"/>
              <a:t>上表示的专题要素方法主要有：</a:t>
            </a:r>
          </a:p>
          <a:p>
            <a:pPr marL="914400" lvl="1" indent="-457200">
              <a:lnSpc>
                <a:spcPct val="150000"/>
              </a:lnSpc>
              <a:spcBef>
                <a:spcPts val="600"/>
              </a:spcBef>
              <a:buFont typeface="+mj-lt"/>
              <a:buAutoNum type="arabicPeriod"/>
              <a:defRPr/>
            </a:pPr>
            <a:r>
              <a:rPr lang="zh-CN" altLang="en-US" dirty="0" smtClean="0"/>
              <a:t>独立</a:t>
            </a:r>
            <a:r>
              <a:rPr lang="zh-CN" altLang="en-US" dirty="0"/>
              <a:t>符号法</a:t>
            </a:r>
          </a:p>
          <a:p>
            <a:pPr marL="914400" lvl="1" indent="-457200">
              <a:lnSpc>
                <a:spcPct val="150000"/>
              </a:lnSpc>
              <a:spcBef>
                <a:spcPts val="600"/>
              </a:spcBef>
              <a:buFont typeface="+mj-lt"/>
              <a:buAutoNum type="arabicPeriod"/>
              <a:defRPr/>
            </a:pPr>
            <a:r>
              <a:rPr lang="zh-CN" altLang="en-US" dirty="0" smtClean="0"/>
              <a:t>线状符号</a:t>
            </a:r>
            <a:r>
              <a:rPr lang="zh-CN" altLang="en-US" dirty="0"/>
              <a:t>法</a:t>
            </a:r>
          </a:p>
          <a:p>
            <a:pPr marL="914400" lvl="1" indent="-457200">
              <a:lnSpc>
                <a:spcPct val="150000"/>
              </a:lnSpc>
              <a:spcBef>
                <a:spcPts val="600"/>
              </a:spcBef>
              <a:buFont typeface="+mj-lt"/>
              <a:buAutoNum type="arabicPeriod"/>
              <a:defRPr/>
            </a:pPr>
            <a:r>
              <a:rPr lang="zh-CN" altLang="en-US" dirty="0" smtClean="0"/>
              <a:t>质底法</a:t>
            </a:r>
            <a:endParaRPr lang="zh-CN" altLang="en-US" dirty="0"/>
          </a:p>
          <a:p>
            <a:pPr marL="914400" lvl="1" indent="-457200">
              <a:lnSpc>
                <a:spcPct val="150000"/>
              </a:lnSpc>
              <a:spcBef>
                <a:spcPts val="600"/>
              </a:spcBef>
              <a:buFont typeface="+mj-lt"/>
              <a:buAutoNum type="arabicPeriod"/>
              <a:defRPr/>
            </a:pPr>
            <a:r>
              <a:rPr lang="zh-CN" altLang="en-US" dirty="0" smtClean="0"/>
              <a:t>等值线法</a:t>
            </a:r>
            <a:endParaRPr lang="zh-CN" altLang="en-US" dirty="0"/>
          </a:p>
          <a:p>
            <a:pPr marL="914400" lvl="1" indent="-457200">
              <a:lnSpc>
                <a:spcPct val="150000"/>
              </a:lnSpc>
              <a:spcBef>
                <a:spcPts val="600"/>
              </a:spcBef>
              <a:buFont typeface="+mj-lt"/>
              <a:buAutoNum type="arabicPeriod"/>
              <a:defRPr/>
            </a:pPr>
            <a:r>
              <a:rPr lang="zh-CN" altLang="en-US" dirty="0" smtClean="0"/>
              <a:t>范围法</a:t>
            </a:r>
            <a:endParaRPr lang="zh-CN" altLang="en-US" dirty="0"/>
          </a:p>
          <a:p>
            <a:pPr marL="914400" lvl="1" indent="-457200">
              <a:lnSpc>
                <a:spcPct val="150000"/>
              </a:lnSpc>
              <a:spcBef>
                <a:spcPts val="600"/>
              </a:spcBef>
              <a:buFont typeface="+mj-lt"/>
              <a:buAutoNum type="arabicPeriod"/>
              <a:defRPr/>
            </a:pPr>
            <a:r>
              <a:rPr lang="zh-CN" altLang="en-US" dirty="0" smtClean="0"/>
              <a:t>定点</a:t>
            </a:r>
            <a:r>
              <a:rPr lang="zh-CN" altLang="en-US" dirty="0"/>
              <a:t>图表法</a:t>
            </a:r>
          </a:p>
          <a:p>
            <a:pPr marL="914400" lvl="1" indent="-457200">
              <a:lnSpc>
                <a:spcPct val="150000"/>
              </a:lnSpc>
              <a:spcBef>
                <a:spcPts val="600"/>
              </a:spcBef>
              <a:buFont typeface="+mj-lt"/>
              <a:buAutoNum type="arabicPeriod"/>
              <a:defRPr/>
            </a:pPr>
            <a:r>
              <a:rPr lang="zh-CN" altLang="en-US" dirty="0" smtClean="0"/>
              <a:t>动</a:t>
            </a:r>
            <a:r>
              <a:rPr lang="zh-CN" altLang="en-US" dirty="0"/>
              <a:t>线法</a:t>
            </a:r>
          </a:p>
          <a:p>
            <a:pPr>
              <a:defRPr/>
            </a:pPr>
            <a:endParaRPr lang="zh-CN" altLang="en-US" dirty="0"/>
          </a:p>
        </p:txBody>
      </p:sp>
      <p:pic>
        <p:nvPicPr>
          <p:cNvPr id="67588" name="图片 1"/>
          <p:cNvPicPr>
            <a:picLocks noChangeAspect="1"/>
          </p:cNvPicPr>
          <p:nvPr/>
        </p:nvPicPr>
        <p:blipFill>
          <a:blip r:embed="rId2">
            <a:extLst>
              <a:ext uri="{28A0092B-C50C-407E-A947-70E740481C1C}">
                <a14:useLocalDpi xmlns:a14="http://schemas.microsoft.com/office/drawing/2010/main" val="0"/>
              </a:ext>
            </a:extLst>
          </a:blip>
          <a:srcRect l="5000" t="26222" r="8667" b="5185"/>
          <a:stretch>
            <a:fillRect/>
          </a:stretch>
        </p:blipFill>
        <p:spPr bwMode="auto">
          <a:xfrm>
            <a:off x="3767138" y="2565400"/>
            <a:ext cx="51974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矩形 2"/>
          <p:cNvSpPr>
            <a:spLocks noChangeArrowheads="1"/>
          </p:cNvSpPr>
          <p:nvPr/>
        </p:nvSpPr>
        <p:spPr bwMode="auto">
          <a:xfrm>
            <a:off x="5927725" y="5805488"/>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质底法</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a:t>
            </a:r>
            <a:r>
              <a:rPr lang="zh-CN" altLang="en-US" dirty="0"/>
              <a:t>四）专题要素的表示方法</a:t>
            </a:r>
          </a:p>
          <a:p>
            <a:pPr marL="0" indent="0">
              <a:buFont typeface="Wingdings" panose="05000000000000000000" pitchFamily="2" charset="2"/>
              <a:buNone/>
              <a:defRPr/>
            </a:pPr>
            <a:r>
              <a:rPr lang="zh-CN" altLang="en-US" dirty="0" smtClean="0"/>
              <a:t>        专题海图</a:t>
            </a:r>
            <a:r>
              <a:rPr lang="zh-CN" altLang="en-US" dirty="0"/>
              <a:t>上表示的专题要素方法主要有：</a:t>
            </a:r>
          </a:p>
          <a:p>
            <a:pPr marL="914400" lvl="1" indent="-457200">
              <a:lnSpc>
                <a:spcPct val="150000"/>
              </a:lnSpc>
              <a:spcBef>
                <a:spcPts val="600"/>
              </a:spcBef>
              <a:buFont typeface="+mj-lt"/>
              <a:buAutoNum type="arabicPeriod"/>
              <a:defRPr/>
            </a:pPr>
            <a:r>
              <a:rPr lang="zh-CN" altLang="en-US" dirty="0" smtClean="0"/>
              <a:t>独立</a:t>
            </a:r>
            <a:r>
              <a:rPr lang="zh-CN" altLang="en-US" dirty="0"/>
              <a:t>符号法</a:t>
            </a:r>
          </a:p>
          <a:p>
            <a:pPr marL="914400" lvl="1" indent="-457200">
              <a:lnSpc>
                <a:spcPct val="150000"/>
              </a:lnSpc>
              <a:spcBef>
                <a:spcPts val="600"/>
              </a:spcBef>
              <a:buFont typeface="+mj-lt"/>
              <a:buAutoNum type="arabicPeriod"/>
              <a:defRPr/>
            </a:pPr>
            <a:r>
              <a:rPr lang="zh-CN" altLang="en-US" dirty="0" smtClean="0"/>
              <a:t>线状符号</a:t>
            </a:r>
            <a:r>
              <a:rPr lang="zh-CN" altLang="en-US" dirty="0"/>
              <a:t>法</a:t>
            </a:r>
          </a:p>
          <a:p>
            <a:pPr marL="914400" lvl="1" indent="-457200">
              <a:lnSpc>
                <a:spcPct val="150000"/>
              </a:lnSpc>
              <a:spcBef>
                <a:spcPts val="600"/>
              </a:spcBef>
              <a:buFont typeface="+mj-lt"/>
              <a:buAutoNum type="arabicPeriod"/>
              <a:defRPr/>
            </a:pPr>
            <a:r>
              <a:rPr lang="zh-CN" altLang="en-US" dirty="0" smtClean="0"/>
              <a:t>质底法</a:t>
            </a:r>
            <a:endParaRPr lang="zh-CN" altLang="en-US" dirty="0"/>
          </a:p>
          <a:p>
            <a:pPr marL="914400" lvl="1" indent="-457200">
              <a:lnSpc>
                <a:spcPct val="150000"/>
              </a:lnSpc>
              <a:spcBef>
                <a:spcPts val="600"/>
              </a:spcBef>
              <a:buFont typeface="+mj-lt"/>
              <a:buAutoNum type="arabicPeriod"/>
              <a:defRPr/>
            </a:pPr>
            <a:r>
              <a:rPr lang="zh-CN" altLang="en-US" dirty="0" smtClean="0"/>
              <a:t>等值线法</a:t>
            </a:r>
            <a:endParaRPr lang="zh-CN" altLang="en-US" dirty="0"/>
          </a:p>
          <a:p>
            <a:pPr marL="914400" lvl="1" indent="-457200">
              <a:lnSpc>
                <a:spcPct val="150000"/>
              </a:lnSpc>
              <a:spcBef>
                <a:spcPts val="600"/>
              </a:spcBef>
              <a:buFont typeface="+mj-lt"/>
              <a:buAutoNum type="arabicPeriod"/>
              <a:defRPr/>
            </a:pPr>
            <a:r>
              <a:rPr lang="zh-CN" altLang="en-US" dirty="0" smtClean="0"/>
              <a:t>范围法</a:t>
            </a:r>
            <a:endParaRPr lang="zh-CN" altLang="en-US" dirty="0"/>
          </a:p>
          <a:p>
            <a:pPr marL="914400" lvl="1" indent="-457200">
              <a:lnSpc>
                <a:spcPct val="150000"/>
              </a:lnSpc>
              <a:spcBef>
                <a:spcPts val="600"/>
              </a:spcBef>
              <a:buFont typeface="+mj-lt"/>
              <a:buAutoNum type="arabicPeriod"/>
              <a:defRPr/>
            </a:pPr>
            <a:r>
              <a:rPr lang="zh-CN" altLang="en-US" dirty="0" smtClean="0"/>
              <a:t>定点</a:t>
            </a:r>
            <a:r>
              <a:rPr lang="zh-CN" altLang="en-US" dirty="0"/>
              <a:t>图表法</a:t>
            </a:r>
          </a:p>
          <a:p>
            <a:pPr marL="914400" lvl="1" indent="-457200">
              <a:lnSpc>
                <a:spcPct val="150000"/>
              </a:lnSpc>
              <a:spcBef>
                <a:spcPts val="600"/>
              </a:spcBef>
              <a:buFont typeface="+mj-lt"/>
              <a:buAutoNum type="arabicPeriod"/>
              <a:defRPr/>
            </a:pPr>
            <a:r>
              <a:rPr lang="zh-CN" altLang="en-US" dirty="0" smtClean="0"/>
              <a:t>动</a:t>
            </a:r>
            <a:r>
              <a:rPr lang="zh-CN" altLang="en-US" dirty="0"/>
              <a:t>线法</a:t>
            </a:r>
          </a:p>
          <a:p>
            <a:pPr>
              <a:defRPr/>
            </a:pP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rcRect t="50000" r="1666" b="15350"/>
          <a:stretch>
            <a:fillRect/>
          </a:stretch>
        </p:blipFill>
        <p:spPr bwMode="auto">
          <a:xfrm>
            <a:off x="123825" y="2090738"/>
            <a:ext cx="89916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3" name="矩形 2"/>
          <p:cNvSpPr>
            <a:spLocks noChangeArrowheads="1"/>
          </p:cNvSpPr>
          <p:nvPr/>
        </p:nvSpPr>
        <p:spPr bwMode="auto">
          <a:xfrm>
            <a:off x="4181475" y="465296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定点图表法</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xit" presetSubtype="0" fill="hold" nodeType="clickEffect">
                                  <p:stCondLst>
                                    <p:cond delay="0"/>
                                  </p:stCondLst>
                                  <p:childTnLst>
                                    <p:animEffect transition="out" filter="fade">
                                      <p:cBhvr>
                                        <p:cTn id="6" dur="1000"/>
                                        <p:tgtEl>
                                          <p:spTgt spid="6"/>
                                        </p:tgtEl>
                                      </p:cBhvr>
                                    </p:animEffect>
                                    <p:anim calcmode="lin" valueType="num">
                                      <p:cBhvr>
                                        <p:cTn id="7" dur="1000"/>
                                        <p:tgtEl>
                                          <p:spTgt spid="6"/>
                                        </p:tgtEl>
                                        <p:attrNameLst>
                                          <p:attrName>ppt_x</p:attrName>
                                        </p:attrNameLst>
                                      </p:cBhvr>
                                      <p:tavLst>
                                        <p:tav tm="0">
                                          <p:val>
                                            <p:strVal val="ppt_x"/>
                                          </p:val>
                                        </p:tav>
                                        <p:tav tm="100000">
                                          <p:val>
                                            <p:strVal val="ppt_x"/>
                                          </p:val>
                                        </p:tav>
                                      </p:tavLst>
                                    </p:anim>
                                    <p:anim calcmode="lin" valueType="num">
                                      <p:cBhvr>
                                        <p:cTn id="8" dur="1000"/>
                                        <p:tgtEl>
                                          <p:spTgt spid="6"/>
                                        </p:tgtEl>
                                        <p:attrNameLst>
                                          <p:attrName>ppt_y</p:attrName>
                                        </p:attrNameLst>
                                      </p:cBhvr>
                                      <p:tavLst>
                                        <p:tav tm="0">
                                          <p:val>
                                            <p:strVal val="ppt_y"/>
                                          </p:val>
                                        </p:tav>
                                        <p:tav tm="100000">
                                          <p:val>
                                            <p:strVal val="ppt_y+.1"/>
                                          </p:val>
                                        </p:tav>
                                      </p:tavLst>
                                    </p:anim>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a:t>
            </a:r>
            <a:r>
              <a:rPr lang="zh-CN" altLang="en-US" dirty="0"/>
              <a:t>四）专题要素的表示方法</a:t>
            </a:r>
          </a:p>
          <a:p>
            <a:pPr marL="0" indent="0">
              <a:buFont typeface="Wingdings" panose="05000000000000000000" pitchFamily="2" charset="2"/>
              <a:buNone/>
              <a:defRPr/>
            </a:pPr>
            <a:r>
              <a:rPr lang="zh-CN" altLang="en-US" dirty="0" smtClean="0"/>
              <a:t>        专题海图</a:t>
            </a:r>
            <a:r>
              <a:rPr lang="zh-CN" altLang="en-US" dirty="0"/>
              <a:t>上表示的专题要素方法主要有：</a:t>
            </a:r>
          </a:p>
          <a:p>
            <a:pPr marL="914400" lvl="1" indent="-457200">
              <a:lnSpc>
                <a:spcPct val="150000"/>
              </a:lnSpc>
              <a:spcBef>
                <a:spcPts val="600"/>
              </a:spcBef>
              <a:buFont typeface="+mj-lt"/>
              <a:buAutoNum type="arabicPeriod"/>
              <a:defRPr/>
            </a:pPr>
            <a:r>
              <a:rPr lang="zh-CN" altLang="en-US" dirty="0" smtClean="0"/>
              <a:t>独立</a:t>
            </a:r>
            <a:r>
              <a:rPr lang="zh-CN" altLang="en-US" dirty="0"/>
              <a:t>符号法</a:t>
            </a:r>
          </a:p>
          <a:p>
            <a:pPr marL="914400" lvl="1" indent="-457200">
              <a:lnSpc>
                <a:spcPct val="150000"/>
              </a:lnSpc>
              <a:spcBef>
                <a:spcPts val="600"/>
              </a:spcBef>
              <a:buFont typeface="+mj-lt"/>
              <a:buAutoNum type="arabicPeriod"/>
              <a:defRPr/>
            </a:pPr>
            <a:r>
              <a:rPr lang="zh-CN" altLang="en-US" dirty="0" smtClean="0"/>
              <a:t>线状符号</a:t>
            </a:r>
            <a:r>
              <a:rPr lang="zh-CN" altLang="en-US" dirty="0"/>
              <a:t>法</a:t>
            </a:r>
          </a:p>
          <a:p>
            <a:pPr marL="914400" lvl="1" indent="-457200">
              <a:lnSpc>
                <a:spcPct val="150000"/>
              </a:lnSpc>
              <a:spcBef>
                <a:spcPts val="600"/>
              </a:spcBef>
              <a:buFont typeface="+mj-lt"/>
              <a:buAutoNum type="arabicPeriod"/>
              <a:defRPr/>
            </a:pPr>
            <a:r>
              <a:rPr lang="zh-CN" altLang="en-US" dirty="0" smtClean="0"/>
              <a:t>质底法</a:t>
            </a:r>
            <a:endParaRPr lang="zh-CN" altLang="en-US" dirty="0"/>
          </a:p>
          <a:p>
            <a:pPr marL="914400" lvl="1" indent="-457200">
              <a:lnSpc>
                <a:spcPct val="150000"/>
              </a:lnSpc>
              <a:spcBef>
                <a:spcPts val="600"/>
              </a:spcBef>
              <a:buFont typeface="+mj-lt"/>
              <a:buAutoNum type="arabicPeriod"/>
              <a:defRPr/>
            </a:pPr>
            <a:r>
              <a:rPr lang="zh-CN" altLang="en-US" dirty="0" smtClean="0"/>
              <a:t>等值线法</a:t>
            </a:r>
            <a:endParaRPr lang="zh-CN" altLang="en-US" dirty="0"/>
          </a:p>
          <a:p>
            <a:pPr marL="914400" lvl="1" indent="-457200">
              <a:lnSpc>
                <a:spcPct val="150000"/>
              </a:lnSpc>
              <a:spcBef>
                <a:spcPts val="600"/>
              </a:spcBef>
              <a:buFont typeface="+mj-lt"/>
              <a:buAutoNum type="arabicPeriod"/>
              <a:defRPr/>
            </a:pPr>
            <a:r>
              <a:rPr lang="zh-CN" altLang="en-US" dirty="0" smtClean="0"/>
              <a:t>范围法</a:t>
            </a:r>
            <a:endParaRPr lang="zh-CN" altLang="en-US" dirty="0"/>
          </a:p>
          <a:p>
            <a:pPr marL="914400" lvl="1" indent="-457200">
              <a:lnSpc>
                <a:spcPct val="150000"/>
              </a:lnSpc>
              <a:spcBef>
                <a:spcPts val="600"/>
              </a:spcBef>
              <a:buFont typeface="+mj-lt"/>
              <a:buAutoNum type="arabicPeriod"/>
              <a:defRPr/>
            </a:pPr>
            <a:r>
              <a:rPr lang="zh-CN" altLang="en-US" dirty="0" smtClean="0"/>
              <a:t>定点</a:t>
            </a:r>
            <a:r>
              <a:rPr lang="zh-CN" altLang="en-US" dirty="0"/>
              <a:t>图表法</a:t>
            </a:r>
          </a:p>
          <a:p>
            <a:pPr marL="914400" lvl="1" indent="-457200">
              <a:lnSpc>
                <a:spcPct val="150000"/>
              </a:lnSpc>
              <a:spcBef>
                <a:spcPts val="600"/>
              </a:spcBef>
              <a:buFont typeface="+mj-lt"/>
              <a:buAutoNum type="arabicPeriod"/>
              <a:defRPr/>
            </a:pPr>
            <a:r>
              <a:rPr lang="zh-CN" altLang="en-US" dirty="0" smtClean="0"/>
              <a:t>动</a:t>
            </a:r>
            <a:r>
              <a:rPr lang="zh-CN" altLang="en-US" dirty="0"/>
              <a:t>线法</a:t>
            </a:r>
          </a:p>
          <a:p>
            <a:pPr>
              <a:defRPr/>
            </a:pPr>
            <a:endParaRPr lang="zh-CN" altLang="en-US" dirty="0"/>
          </a:p>
        </p:txBody>
      </p:sp>
      <p:sp>
        <p:nvSpPr>
          <p:cNvPr id="69636" name="矩形 2"/>
          <p:cNvSpPr>
            <a:spLocks noChangeArrowheads="1"/>
          </p:cNvSpPr>
          <p:nvPr/>
        </p:nvSpPr>
        <p:spPr bwMode="auto">
          <a:xfrm>
            <a:off x="5800725" y="5621338"/>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Wingdings" panose="05000000000000000000" pitchFamily="2" charset="2"/>
              <a:buNone/>
            </a:pPr>
            <a:r>
              <a:rPr lang="zh-CN" altLang="en-US"/>
              <a:t>动线法</a:t>
            </a:r>
          </a:p>
        </p:txBody>
      </p:sp>
      <p:pic>
        <p:nvPicPr>
          <p:cNvPr id="69637"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43313" y="2636838"/>
            <a:ext cx="5180012"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（五）海图注记</a:t>
            </a:r>
            <a:endParaRPr lang="en-US" altLang="zh-CN" dirty="0" smtClean="0"/>
          </a:p>
          <a:p>
            <a:pPr marL="0" indent="0">
              <a:buFont typeface="Wingdings" panose="05000000000000000000" pitchFamily="2" charset="2"/>
              <a:buNone/>
              <a:defRPr/>
            </a:pPr>
            <a:r>
              <a:rPr lang="en-US" altLang="zh-CN" dirty="0"/>
              <a:t> </a:t>
            </a:r>
            <a:r>
              <a:rPr lang="en-US" altLang="zh-CN" dirty="0" smtClean="0"/>
              <a:t>       </a:t>
            </a:r>
            <a:r>
              <a:rPr lang="zh-CN" altLang="en-US" sz="2400" b="0" dirty="0" smtClean="0"/>
              <a:t>海图注记</a:t>
            </a:r>
            <a:r>
              <a:rPr lang="zh-CN" altLang="en-US" sz="2400" b="0" dirty="0"/>
              <a:t>系指海图上的各种</a:t>
            </a:r>
            <a:r>
              <a:rPr lang="zh-CN" altLang="en-US" sz="2400" dirty="0">
                <a:solidFill>
                  <a:srgbClr val="FF0000"/>
                </a:solidFill>
              </a:rPr>
              <a:t>文字</a:t>
            </a:r>
            <a:r>
              <a:rPr lang="zh-CN" altLang="en-US" sz="2400" b="0" dirty="0"/>
              <a:t>和</a:t>
            </a:r>
            <a:r>
              <a:rPr lang="zh-CN" altLang="en-US" sz="2400" dirty="0">
                <a:solidFill>
                  <a:srgbClr val="FF0000"/>
                </a:solidFill>
              </a:rPr>
              <a:t>数字</a:t>
            </a:r>
            <a:r>
              <a:rPr lang="zh-CN" altLang="en-US" sz="2400" b="0" dirty="0"/>
              <a:t>。其主要功能是沟通制图工作者和用图者，实现信息传输。海图注记以文字和数字来表达</a:t>
            </a:r>
            <a:r>
              <a:rPr lang="zh-CN" altLang="en-US" sz="2400" b="0" dirty="0" smtClean="0"/>
              <a:t>独立</a:t>
            </a:r>
            <a:r>
              <a:rPr lang="zh-CN" altLang="en-US" sz="2400" b="0" dirty="0"/>
              <a:t>符号</a:t>
            </a:r>
            <a:r>
              <a:rPr lang="zh-CN" altLang="en-US" sz="2400" b="0" dirty="0" smtClean="0"/>
              <a:t>法。</a:t>
            </a:r>
            <a:endParaRPr lang="zh-CN" altLang="en-US" b="0" dirty="0"/>
          </a:p>
          <a:p>
            <a:pPr marL="0" indent="0">
              <a:buFont typeface="Wingdings" panose="05000000000000000000" pitchFamily="2" charset="2"/>
              <a:buNone/>
              <a:defRPr/>
            </a:pPr>
            <a:r>
              <a:rPr lang="zh-CN" altLang="en-US" sz="2400" dirty="0" smtClean="0"/>
              <a:t>文字</a:t>
            </a:r>
            <a:r>
              <a:rPr lang="zh-CN" altLang="en-US" sz="2400" dirty="0"/>
              <a:t>注记可分：</a:t>
            </a:r>
            <a:endParaRPr lang="en-US" altLang="zh-CN" sz="2400" dirty="0"/>
          </a:p>
          <a:p>
            <a:pPr marL="812800" indent="-190500">
              <a:buFont typeface="Wingdings" panose="05000000000000000000" pitchFamily="2" charset="2"/>
              <a:buChar char="Ø"/>
              <a:tabLst>
                <a:tab pos="1168400" algn="l"/>
              </a:tabLst>
              <a:defRPr/>
            </a:pPr>
            <a:r>
              <a:rPr lang="zh-CN" altLang="en-US" sz="2400" b="0" dirty="0"/>
              <a:t>地名注记</a:t>
            </a:r>
            <a:endParaRPr lang="en-US" altLang="zh-CN" sz="2400" b="0" dirty="0"/>
          </a:p>
          <a:p>
            <a:pPr marL="812800" indent="-190500">
              <a:buFont typeface="Wingdings" panose="05000000000000000000" pitchFamily="2" charset="2"/>
              <a:buChar char="Ø"/>
              <a:tabLst>
                <a:tab pos="1168400" algn="l"/>
              </a:tabLst>
              <a:defRPr/>
            </a:pPr>
            <a:r>
              <a:rPr lang="zh-CN" altLang="en-US" sz="2400" b="0" dirty="0"/>
              <a:t>专门地物注记</a:t>
            </a:r>
            <a:endParaRPr lang="en-US" altLang="zh-CN" sz="2400" b="0" dirty="0"/>
          </a:p>
          <a:p>
            <a:pPr marL="812800" indent="-190500">
              <a:buFont typeface="Wingdings" panose="05000000000000000000" pitchFamily="2" charset="2"/>
              <a:buChar char="Ø"/>
              <a:tabLst>
                <a:tab pos="1168400" algn="l"/>
              </a:tabLst>
              <a:defRPr/>
            </a:pPr>
            <a:r>
              <a:rPr lang="zh-CN" altLang="en-US" sz="2400" b="0" dirty="0"/>
              <a:t>说明注记</a:t>
            </a:r>
            <a:endParaRPr lang="en-US" altLang="zh-CN" sz="2400" b="0" dirty="0"/>
          </a:p>
          <a:p>
            <a:pPr marL="812800" indent="-190500">
              <a:buFont typeface="Wingdings" panose="05000000000000000000" pitchFamily="2" charset="2"/>
              <a:buChar char="Ø"/>
              <a:tabLst>
                <a:tab pos="1168400" algn="l"/>
              </a:tabLst>
              <a:defRPr/>
            </a:pPr>
            <a:r>
              <a:rPr lang="zh-CN" altLang="en-US" sz="2400" b="0" dirty="0"/>
              <a:t>其它</a:t>
            </a:r>
            <a:r>
              <a:rPr lang="zh-CN" altLang="en-US" sz="2400" b="0" dirty="0" smtClean="0"/>
              <a:t>注记</a:t>
            </a:r>
            <a:endParaRPr lang="en-US" altLang="zh-CN" sz="2400" b="0" dirty="0" smtClean="0"/>
          </a:p>
          <a:p>
            <a:pPr marL="0" indent="0">
              <a:buFont typeface="Wingdings" panose="05000000000000000000" pitchFamily="2" charset="2"/>
              <a:buNone/>
              <a:tabLst>
                <a:tab pos="1168400" algn="l"/>
              </a:tabLst>
              <a:defRPr/>
            </a:pPr>
            <a:r>
              <a:rPr lang="zh-CN" altLang="en-US" sz="2400" dirty="0" smtClean="0"/>
              <a:t>数字注记</a:t>
            </a:r>
            <a:endParaRPr lang="en-US" altLang="zh-CN" sz="2400" dirty="0" smtClean="0"/>
          </a:p>
          <a:p>
            <a:pPr marL="622300" indent="0">
              <a:buFont typeface="Wingdings" panose="05000000000000000000" pitchFamily="2" charset="2"/>
              <a:buChar char="Ø"/>
              <a:defRPr/>
            </a:pPr>
            <a:r>
              <a:rPr lang="zh-CN" altLang="en-US" sz="2400" b="0" dirty="0"/>
              <a:t>图廓的经纬度注记</a:t>
            </a:r>
            <a:endParaRPr lang="en-US" altLang="zh-CN" sz="2400" b="0" dirty="0"/>
          </a:p>
          <a:p>
            <a:pPr marL="622300" indent="0">
              <a:buFont typeface="Wingdings" panose="05000000000000000000" pitchFamily="2" charset="2"/>
              <a:buChar char="Ø"/>
              <a:defRPr/>
            </a:pPr>
            <a:r>
              <a:rPr lang="zh-CN" altLang="en-US" sz="2400" b="0" dirty="0"/>
              <a:t>各种高度的注记</a:t>
            </a:r>
            <a:endParaRPr lang="en-US" altLang="zh-CN" sz="2400" b="0" dirty="0"/>
          </a:p>
          <a:p>
            <a:pPr marL="622300" indent="0">
              <a:buFont typeface="Wingdings" panose="05000000000000000000" pitchFamily="2" charset="2"/>
              <a:buChar char="Ø"/>
              <a:defRPr/>
            </a:pPr>
            <a:r>
              <a:rPr lang="zh-CN" altLang="en-US" sz="2400" b="0" dirty="0"/>
              <a:t>各种编号注记    </a:t>
            </a:r>
            <a:endParaRPr lang="zh-CN" altLang="en-US" sz="2400" dirty="0"/>
          </a:p>
          <a:p>
            <a:pPr algn="ctr">
              <a:defRPr/>
            </a:pP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七、海图生产</a:t>
            </a:r>
          </a:p>
        </p:txBody>
      </p:sp>
      <p:sp>
        <p:nvSpPr>
          <p:cNvPr id="3" name="内容占位符 2"/>
          <p:cNvSpPr>
            <a:spLocks noGrp="1"/>
          </p:cNvSpPr>
          <p:nvPr>
            <p:ph idx="1"/>
          </p:nvPr>
        </p:nvSpPr>
        <p:spPr>
          <a:xfrm>
            <a:off x="900113" y="1052513"/>
            <a:ext cx="7993062" cy="5545137"/>
          </a:xfrm>
        </p:spPr>
        <p:txBody>
          <a:bodyPr/>
          <a:lstStyle/>
          <a:p>
            <a:pPr>
              <a:lnSpc>
                <a:spcPct val="150000"/>
              </a:lnSpc>
              <a:defRPr/>
            </a:pPr>
            <a:r>
              <a:rPr lang="zh-CN" altLang="en-US" dirty="0"/>
              <a:t>海图的生产过程，一般是指根据海洋测量和调查获取的海洋地理信息以及其它资料编制成海图出版原图，并复制成若干份成品的整个</a:t>
            </a:r>
            <a:r>
              <a:rPr lang="zh-CN" altLang="en-US" dirty="0" smtClean="0"/>
              <a:t>过程</a:t>
            </a:r>
            <a:endParaRPr lang="en-US" altLang="zh-CN" dirty="0" smtClean="0"/>
          </a:p>
          <a:p>
            <a:pPr marL="0" indent="0">
              <a:lnSpc>
                <a:spcPct val="150000"/>
              </a:lnSpc>
              <a:buFont typeface="Wingdings" panose="05000000000000000000" pitchFamily="2" charset="2"/>
              <a:buNone/>
              <a:defRPr/>
            </a:pPr>
            <a:r>
              <a:rPr lang="zh-CN" altLang="en-US" dirty="0" smtClean="0"/>
              <a:t>      这</a:t>
            </a:r>
            <a:r>
              <a:rPr lang="zh-CN" altLang="en-US" dirty="0"/>
              <a:t>一过程分为：</a:t>
            </a:r>
          </a:p>
          <a:p>
            <a:pPr marL="990600" lvl="1" indent="-533400">
              <a:lnSpc>
                <a:spcPct val="150000"/>
              </a:lnSpc>
              <a:buSzPct val="90000"/>
              <a:buFontTx/>
              <a:buAutoNum type="arabicPeriod"/>
              <a:defRPr/>
            </a:pPr>
            <a:r>
              <a:rPr lang="zh-CN" altLang="en-US" dirty="0"/>
              <a:t>海图的编辑设计</a:t>
            </a:r>
          </a:p>
          <a:p>
            <a:pPr marL="990600" lvl="1" indent="-533400">
              <a:lnSpc>
                <a:spcPct val="150000"/>
              </a:lnSpc>
              <a:buSzPct val="90000"/>
              <a:buFontTx/>
              <a:buAutoNum type="arabicPeriod"/>
              <a:defRPr/>
            </a:pPr>
            <a:r>
              <a:rPr lang="zh-CN" altLang="en-US" dirty="0"/>
              <a:t>海图编绘</a:t>
            </a:r>
          </a:p>
          <a:p>
            <a:pPr marL="990600" lvl="1" indent="-533400">
              <a:lnSpc>
                <a:spcPct val="150000"/>
              </a:lnSpc>
              <a:buSzPct val="90000"/>
              <a:buFontTx/>
              <a:buAutoNum type="arabicPeriod"/>
              <a:defRPr/>
            </a:pPr>
            <a:r>
              <a:rPr lang="zh-CN" altLang="en-US" dirty="0"/>
              <a:t>海图的复制出版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a:t>
            </a:r>
            <a:r>
              <a:rPr lang="en-US" altLang="zh-CN" dirty="0" smtClean="0"/>
              <a:t>1</a:t>
            </a:r>
            <a:r>
              <a:rPr lang="zh-CN" altLang="en-US" dirty="0" smtClean="0"/>
              <a:t>）海图的编辑设计</a:t>
            </a:r>
          </a:p>
          <a:p>
            <a:pPr marL="0" indent="452438">
              <a:buFont typeface="Wingdings" panose="05000000000000000000" pitchFamily="2" charset="2"/>
              <a:buNone/>
              <a:defRPr/>
            </a:pPr>
            <a:r>
              <a:rPr lang="zh-CN" altLang="en-US" sz="2400" dirty="0"/>
              <a:t> 海图的编辑设计是海图编绘前的编辑工作。具体设计工作包括：</a:t>
            </a:r>
          </a:p>
          <a:p>
            <a:pPr marL="355600" indent="0">
              <a:buFont typeface="Wingdings" panose="05000000000000000000" pitchFamily="2" charset="2"/>
              <a:buNone/>
              <a:defRPr/>
            </a:pPr>
            <a:r>
              <a:rPr lang="zh-CN" altLang="en-US" sz="2400" dirty="0"/>
              <a:t>  ① 确定图的性质、特点和制图范围；</a:t>
            </a:r>
          </a:p>
          <a:p>
            <a:pPr marL="355600" indent="0">
              <a:buFont typeface="Wingdings" panose="05000000000000000000" pitchFamily="2" charset="2"/>
              <a:buNone/>
              <a:defRPr/>
            </a:pPr>
            <a:r>
              <a:rPr lang="zh-CN" altLang="en-US" sz="2400" dirty="0"/>
              <a:t>  ② 确定数学基础及精度要求；</a:t>
            </a:r>
          </a:p>
          <a:p>
            <a:pPr marL="355600" indent="0">
              <a:buFont typeface="Wingdings" panose="05000000000000000000" pitchFamily="2" charset="2"/>
              <a:buNone/>
              <a:defRPr/>
            </a:pPr>
            <a:r>
              <a:rPr lang="zh-CN" altLang="en-US" sz="2400" dirty="0"/>
              <a:t>  ③ 确定海图分幅、图面配置；</a:t>
            </a:r>
          </a:p>
          <a:p>
            <a:pPr marL="355600" indent="0">
              <a:buFont typeface="Wingdings" panose="05000000000000000000" pitchFamily="2" charset="2"/>
              <a:buNone/>
              <a:defRPr/>
            </a:pPr>
            <a:r>
              <a:rPr lang="zh-CN" altLang="en-US" sz="2400" dirty="0"/>
              <a:t>  ④ 广泛搜集、分析、评价资料，确定资料使用程度和方法；</a:t>
            </a:r>
          </a:p>
          <a:p>
            <a:pPr marL="355600" indent="0">
              <a:buFont typeface="Wingdings" panose="05000000000000000000" pitchFamily="2" charset="2"/>
              <a:buNone/>
              <a:defRPr/>
            </a:pPr>
            <a:r>
              <a:rPr lang="zh-CN" altLang="en-US" sz="2400" dirty="0"/>
              <a:t>  ⑤ 研究制图区域的地理特点、对象分布规律，确定表示内容、制订表示方法，确定选取指标和概括原则；</a:t>
            </a:r>
          </a:p>
          <a:p>
            <a:pPr marL="355600" indent="0">
              <a:buFont typeface="Wingdings" panose="05000000000000000000" pitchFamily="2" charset="2"/>
              <a:buNone/>
              <a:defRPr/>
            </a:pPr>
            <a:r>
              <a:rPr lang="zh-CN" altLang="en-US" sz="2400" dirty="0"/>
              <a:t>  ⑥ 制订图例符号，确定制图工艺和程序；</a:t>
            </a:r>
          </a:p>
          <a:p>
            <a:pPr marL="355600" indent="0">
              <a:buFont typeface="Wingdings" panose="05000000000000000000" pitchFamily="2" charset="2"/>
              <a:buNone/>
              <a:defRPr/>
            </a:pPr>
            <a:r>
              <a:rPr lang="zh-CN" altLang="en-US" sz="2400" dirty="0"/>
              <a:t>  ⑦ 制订作业计划和组织实施；</a:t>
            </a:r>
          </a:p>
          <a:p>
            <a:pPr marL="355600" indent="0">
              <a:buFont typeface="Wingdings" panose="05000000000000000000" pitchFamily="2" charset="2"/>
              <a:buNone/>
              <a:defRPr/>
            </a:pPr>
            <a:r>
              <a:rPr lang="zh-CN" altLang="en-US" sz="2400" dirty="0"/>
              <a:t>  ⑧ 编写指导海图编绘和印刷前准备工作的</a:t>
            </a:r>
            <a:r>
              <a:rPr lang="zh-CN" altLang="en-US" sz="2400" dirty="0" smtClean="0"/>
              <a:t>技术设计书</a:t>
            </a:r>
            <a:endParaRPr lang="zh-CN" altLang="en-US" sz="2400" dirty="0"/>
          </a:p>
        </p:txBody>
      </p:sp>
      <p:sp>
        <p:nvSpPr>
          <p:cNvPr id="7270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7ED85D9D-AF51-4988-88A7-E4A8B9514B92}" type="slidenum">
              <a:rPr lang="en-US" altLang="zh-CN">
                <a:solidFill>
                  <a:srgbClr val="000000"/>
                </a:solidFill>
              </a:rPr>
              <a:pPr eaLnBrk="1" hangingPunct="1"/>
              <a:t>57</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25000"/>
              </a:lnSpc>
              <a:buFont typeface="Wingdings" panose="05000000000000000000" pitchFamily="2" charset="2"/>
              <a:buNone/>
              <a:defRPr/>
            </a:pPr>
            <a:r>
              <a:rPr lang="zh-CN" altLang="en-US" dirty="0" smtClean="0"/>
              <a:t>（</a:t>
            </a:r>
            <a:r>
              <a:rPr lang="en-US" altLang="zh-CN" dirty="0"/>
              <a:t>2</a:t>
            </a:r>
            <a:r>
              <a:rPr lang="zh-CN" altLang="en-US" dirty="0" smtClean="0"/>
              <a:t>）海图编绘</a:t>
            </a:r>
          </a:p>
          <a:p>
            <a:pPr marL="0" indent="452438">
              <a:lnSpc>
                <a:spcPct val="125000"/>
              </a:lnSpc>
              <a:buFont typeface="Wingdings" panose="05000000000000000000" pitchFamily="2" charset="2"/>
              <a:buNone/>
              <a:defRPr/>
            </a:pPr>
            <a:r>
              <a:rPr lang="zh-CN" altLang="en-US" sz="2400" dirty="0" smtClean="0"/>
              <a:t>海图</a:t>
            </a:r>
            <a:r>
              <a:rPr lang="zh-CN" altLang="en-US" sz="2400" dirty="0"/>
              <a:t>编绘是指</a:t>
            </a:r>
            <a:r>
              <a:rPr lang="zh-CN" altLang="en-US" sz="2400" b="1" dirty="0">
                <a:solidFill>
                  <a:srgbClr val="FF0000"/>
                </a:solidFill>
              </a:rPr>
              <a:t>制作海图和出版原图</a:t>
            </a:r>
            <a:r>
              <a:rPr lang="zh-CN" altLang="en-US" sz="2400" dirty="0">
                <a:solidFill>
                  <a:srgbClr val="FF0000"/>
                </a:solidFill>
              </a:rPr>
              <a:t>的过程</a:t>
            </a:r>
            <a:r>
              <a:rPr lang="zh-CN" altLang="en-US" sz="2400" dirty="0"/>
              <a:t>。按照海图编绘规范、编图大纲和编图计划等编辑设计文件规定进行编图作业，是整个海图生产过程中的核心环节。一般包括下列工作： </a:t>
            </a:r>
            <a:endParaRPr lang="en-US" altLang="zh-CN" sz="2400" dirty="0" smtClean="0"/>
          </a:p>
          <a:p>
            <a:pPr indent="0">
              <a:lnSpc>
                <a:spcPct val="125000"/>
              </a:lnSpc>
              <a:buFont typeface="Wingdings" panose="05000000000000000000" pitchFamily="2" charset="2"/>
              <a:buNone/>
              <a:defRPr/>
            </a:pPr>
            <a:r>
              <a:rPr lang="zh-CN" altLang="en-US" sz="2400" dirty="0" smtClean="0"/>
              <a:t>  </a:t>
            </a:r>
            <a:r>
              <a:rPr lang="zh-CN" altLang="en-US" sz="2400" dirty="0"/>
              <a:t>① 展绘数学基础；</a:t>
            </a:r>
          </a:p>
          <a:p>
            <a:pPr indent="0">
              <a:lnSpc>
                <a:spcPct val="125000"/>
              </a:lnSpc>
              <a:buFont typeface="Wingdings" panose="05000000000000000000" pitchFamily="2" charset="2"/>
              <a:buNone/>
              <a:defRPr/>
            </a:pPr>
            <a:r>
              <a:rPr lang="zh-CN" altLang="en-US" sz="2400" dirty="0"/>
              <a:t>  ② 资料加工处理；</a:t>
            </a:r>
          </a:p>
          <a:p>
            <a:pPr indent="0">
              <a:lnSpc>
                <a:spcPct val="125000"/>
              </a:lnSpc>
              <a:buFont typeface="Wingdings" panose="05000000000000000000" pitchFamily="2" charset="2"/>
              <a:buNone/>
              <a:defRPr/>
            </a:pPr>
            <a:r>
              <a:rPr lang="zh-CN" altLang="en-US" sz="2400" dirty="0"/>
              <a:t>  ③ 各要素按综合原则、方法和指标进行内容取舍和图形概括，并按规定的图例符号和色彩进行编绘；</a:t>
            </a:r>
          </a:p>
          <a:p>
            <a:pPr indent="0">
              <a:lnSpc>
                <a:spcPct val="125000"/>
              </a:lnSpc>
              <a:buFont typeface="Wingdings" panose="05000000000000000000" pitchFamily="2" charset="2"/>
              <a:buNone/>
              <a:defRPr/>
            </a:pPr>
            <a:r>
              <a:rPr lang="zh-CN" altLang="en-US" sz="2400" dirty="0"/>
              <a:t>  ④ 处理各种图面问题，包括资料拼接，与邻图接边、接幅，图面配置等。    </a:t>
            </a:r>
          </a:p>
        </p:txBody>
      </p:sp>
      <p:sp>
        <p:nvSpPr>
          <p:cNvPr id="7373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3B9D884-D758-421B-B4D4-62A9F4E56B4A}" type="slidenum">
              <a:rPr lang="en-US" altLang="zh-CN">
                <a:solidFill>
                  <a:srgbClr val="000000"/>
                </a:solidFill>
              </a:rPr>
              <a:pPr eaLnBrk="1" hangingPunct="1"/>
              <a:t>58</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25000"/>
              </a:lnSpc>
              <a:buFont typeface="Wingdings" panose="05000000000000000000" pitchFamily="2" charset="2"/>
              <a:buNone/>
              <a:defRPr/>
            </a:pPr>
            <a:r>
              <a:rPr lang="zh-CN" altLang="en-US" dirty="0" smtClean="0"/>
              <a:t>（</a:t>
            </a:r>
            <a:r>
              <a:rPr lang="en-US" altLang="zh-CN" dirty="0" smtClean="0"/>
              <a:t>3</a:t>
            </a:r>
            <a:r>
              <a:rPr lang="zh-CN" altLang="en-US" dirty="0" smtClean="0"/>
              <a:t>）海图出版</a:t>
            </a:r>
          </a:p>
          <a:p>
            <a:pPr marL="0" indent="452438">
              <a:lnSpc>
                <a:spcPct val="125000"/>
              </a:lnSpc>
              <a:buFont typeface="Wingdings" panose="05000000000000000000" pitchFamily="2" charset="2"/>
              <a:buNone/>
              <a:defRPr/>
            </a:pPr>
            <a:r>
              <a:rPr lang="zh-CN" altLang="en-US" sz="2400" dirty="0"/>
              <a:t>多数海图复制一般由专门的印刷厂印刷，不是海图编制部门的任务。从这个意义上说，海图复制通常不作为海图成图的一个阶段。但是，海图出版原图若不经过印刷等手段复制若干份，就不能广泛提供使用，不能发挥其应有的效用。因此作为用户手中的海图，复制是其生产过程中一个十分重要的阶段</a:t>
            </a:r>
            <a:r>
              <a:rPr lang="zh-CN" altLang="en-US" sz="2400" dirty="0" smtClean="0"/>
              <a:t>。</a:t>
            </a:r>
            <a:endParaRPr lang="en-US" altLang="zh-CN" sz="2400" dirty="0" smtClean="0"/>
          </a:p>
          <a:p>
            <a:pPr marL="0" indent="452438">
              <a:lnSpc>
                <a:spcPct val="125000"/>
              </a:lnSpc>
              <a:buFont typeface="Wingdings" panose="05000000000000000000" pitchFamily="2" charset="2"/>
              <a:buNone/>
              <a:defRPr/>
            </a:pPr>
            <a:r>
              <a:rPr lang="zh-CN" altLang="en-US" sz="2400" dirty="0" smtClean="0"/>
              <a:t>海图</a:t>
            </a:r>
            <a:r>
              <a:rPr lang="zh-CN" altLang="en-US" sz="2400" dirty="0"/>
              <a:t>印刷阶段包括印刷工艺方案的制订，印刷原图的复照、翻版、分涂和修版、晒制印刷版（以上称制版），打印清样、上车胶印（以上称印刷），成品检验等工序。全称海图制版印刷，简称海图制印</a:t>
            </a:r>
            <a:r>
              <a:rPr lang="zh-CN" altLang="en-US" sz="2400" dirty="0" smtClean="0"/>
              <a:t>。</a:t>
            </a:r>
            <a:endParaRPr lang="zh-CN" altLang="en-US" sz="2400" dirty="0"/>
          </a:p>
        </p:txBody>
      </p:sp>
      <p:sp>
        <p:nvSpPr>
          <p:cNvPr id="7475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69EA5FE8-456B-48E5-A8B0-69D2507AD726}" type="slidenum">
              <a:rPr lang="en-US" altLang="zh-CN">
                <a:solidFill>
                  <a:srgbClr val="000000"/>
                </a:solidFill>
              </a:rPr>
              <a:pPr eaLnBrk="1" hangingPunct="1"/>
              <a:t>59</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海图的特点（</a:t>
            </a:r>
            <a:r>
              <a:rPr lang="en-US" altLang="zh-CN" dirty="0" smtClean="0"/>
              <a:t>1</a:t>
            </a:r>
            <a:r>
              <a:rPr lang="zh-CN" altLang="en-US" dirty="0" smtClean="0"/>
              <a:t>）：</a:t>
            </a:r>
            <a:endParaRPr lang="en-US" altLang="zh-CN" dirty="0" smtClean="0"/>
          </a:p>
          <a:p>
            <a:pPr>
              <a:lnSpc>
                <a:spcPct val="150000"/>
              </a:lnSpc>
              <a:defRPr/>
            </a:pPr>
            <a:r>
              <a:rPr lang="zh-CN" altLang="en-US" sz="2000" dirty="0" smtClean="0"/>
              <a:t>海图</a:t>
            </a:r>
            <a:r>
              <a:rPr lang="zh-CN" altLang="en-US" sz="2000" dirty="0"/>
              <a:t>的描绘对象是</a:t>
            </a:r>
            <a:r>
              <a:rPr lang="zh-CN" altLang="en-US" sz="2000" dirty="0">
                <a:solidFill>
                  <a:srgbClr val="FF0000"/>
                </a:solidFill>
              </a:rPr>
              <a:t>海洋</a:t>
            </a:r>
            <a:r>
              <a:rPr lang="zh-CN" altLang="en-US" sz="2000" dirty="0"/>
              <a:t>及其毗邻的</a:t>
            </a:r>
            <a:r>
              <a:rPr lang="zh-CN" altLang="en-US" sz="2000" dirty="0">
                <a:solidFill>
                  <a:srgbClr val="FF0000"/>
                </a:solidFill>
              </a:rPr>
              <a:t>陆地区域</a:t>
            </a:r>
            <a:r>
              <a:rPr lang="zh-CN" altLang="en-US" sz="2000" dirty="0"/>
              <a:t>的地形图，主要内容为岸、滩和海底地貌，海底基岩和海洋沉积物，海藻海草等动植物，水文要素，沉船、灯标、水中管线、钻井或采油平台等经济要素，以及实地看不见的各种巷道、界线。</a:t>
            </a:r>
            <a:endParaRPr lang="en-US" altLang="zh-CN" sz="2000" dirty="0"/>
          </a:p>
          <a:p>
            <a:pPr>
              <a:lnSpc>
                <a:spcPct val="150000"/>
              </a:lnSpc>
              <a:defRPr/>
            </a:pPr>
            <a:r>
              <a:rPr lang="zh-CN" altLang="en-US" sz="2000" dirty="0" smtClean="0"/>
              <a:t>海洋</a:t>
            </a:r>
            <a:r>
              <a:rPr lang="zh-CN" altLang="en-US" sz="2000" dirty="0"/>
              <a:t>中没有陆地上的居民区、道路网、河流、湖泊、沼泽、植被等。陆地上的许多地物在海洋中也没有或不多见。</a:t>
            </a:r>
            <a:endParaRPr lang="en-US" altLang="zh-CN" sz="2000" dirty="0"/>
          </a:p>
          <a:p>
            <a:pPr>
              <a:lnSpc>
                <a:spcPct val="150000"/>
              </a:lnSpc>
              <a:defRPr/>
            </a:pPr>
            <a:r>
              <a:rPr lang="zh-CN" altLang="en-US" sz="2000" dirty="0" smtClean="0"/>
              <a:t>海洋中数量众多的航海图的内容也明显区别于陆地海图，其六大要素为：</a:t>
            </a:r>
            <a:r>
              <a:rPr lang="zh-CN" altLang="en-US" sz="2000" b="1" dirty="0" smtClean="0">
                <a:solidFill>
                  <a:srgbClr val="FF0000"/>
                </a:solidFill>
              </a:rPr>
              <a:t>海岸、海底地貌、航行障碍物、助航标志、水文及各种界线。</a:t>
            </a:r>
            <a:endParaRPr lang="zh-CN" altLang="en-US" sz="2000" b="1" dirty="0">
              <a:solidFill>
                <a:srgbClr val="FF0000"/>
              </a:solidFill>
            </a:endParaRPr>
          </a:p>
        </p:txBody>
      </p:sp>
      <p:sp>
        <p:nvSpPr>
          <p:cNvPr id="2150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1C252848-B5FA-44C1-B017-D57772DB7C5F}" type="slidenum">
              <a:rPr lang="en-US" altLang="zh-CN">
                <a:solidFill>
                  <a:srgbClr val="000000"/>
                </a:solidFill>
              </a:rPr>
              <a:pPr eaLnBrk="1" hangingPunct="1"/>
              <a:t>6</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buFont typeface="Wingdings" panose="05000000000000000000" pitchFamily="2" charset="2"/>
              <a:buNone/>
              <a:defRPr/>
            </a:pPr>
            <a:r>
              <a:rPr lang="zh-CN" altLang="en-US" dirty="0" smtClean="0"/>
              <a:t>海图的特点（</a:t>
            </a:r>
            <a:r>
              <a:rPr lang="en-US" altLang="zh-CN" dirty="0"/>
              <a:t>2</a:t>
            </a:r>
            <a:r>
              <a:rPr lang="zh-CN" altLang="en-US" dirty="0" smtClean="0"/>
              <a:t>）：</a:t>
            </a:r>
            <a:endParaRPr lang="en-US" altLang="zh-CN" dirty="0" smtClean="0"/>
          </a:p>
          <a:p>
            <a:pPr>
              <a:defRPr/>
            </a:pPr>
            <a:r>
              <a:rPr lang="zh-CN" altLang="en-US" dirty="0" smtClean="0"/>
              <a:t>海图的表示方法更具有与陆地地形图不同的特点。主要表现为：</a:t>
            </a:r>
            <a:endParaRPr lang="en-US" altLang="zh-CN" dirty="0" smtClean="0"/>
          </a:p>
          <a:p>
            <a:pPr lvl="1">
              <a:defRPr/>
            </a:pPr>
            <a:r>
              <a:rPr lang="zh-CN" altLang="en-US" dirty="0" smtClean="0"/>
              <a:t>多选用墨卡托投影编制，以利于航船等角航行时进行海图作业；</a:t>
            </a:r>
            <a:endParaRPr lang="en-US" altLang="zh-CN" dirty="0" smtClean="0"/>
          </a:p>
          <a:p>
            <a:pPr lvl="1">
              <a:defRPr/>
            </a:pPr>
            <a:r>
              <a:rPr lang="zh-CN" altLang="en-US" dirty="0" smtClean="0"/>
              <a:t>没有固定的比例尺系列；</a:t>
            </a:r>
            <a:endParaRPr lang="en-US" altLang="zh-CN" dirty="0" smtClean="0"/>
          </a:p>
          <a:p>
            <a:pPr lvl="1">
              <a:defRPr/>
            </a:pPr>
            <a:r>
              <a:rPr lang="zh-CN" altLang="en-US" dirty="0" smtClean="0"/>
              <a:t>深度起算面不是平均海平面，而选用有利于航海的特定深度基准面；</a:t>
            </a:r>
            <a:endParaRPr lang="en-US" altLang="zh-CN" dirty="0" smtClean="0"/>
          </a:p>
          <a:p>
            <a:pPr lvl="1">
              <a:defRPr/>
            </a:pPr>
            <a:r>
              <a:rPr lang="zh-CN" altLang="en-US" dirty="0" smtClean="0"/>
              <a:t>分幅主要沿海岸线或航线划分；</a:t>
            </a:r>
            <a:endParaRPr lang="en-US" altLang="zh-CN" dirty="0" smtClean="0"/>
          </a:p>
          <a:p>
            <a:pPr lvl="1">
              <a:defRPr/>
            </a:pPr>
            <a:r>
              <a:rPr lang="zh-CN" altLang="en-US" dirty="0" smtClean="0"/>
              <a:t>航海图有自己特有的编号系统；</a:t>
            </a:r>
            <a:endParaRPr lang="en-US" altLang="zh-CN" dirty="0" smtClean="0"/>
          </a:p>
          <a:p>
            <a:pPr lvl="1">
              <a:defRPr/>
            </a:pPr>
            <a:r>
              <a:rPr lang="zh-CN" altLang="en-US" dirty="0"/>
              <a:t>有</a:t>
            </a:r>
            <a:r>
              <a:rPr lang="zh-CN" altLang="en-US" dirty="0" smtClean="0"/>
              <a:t>自己的符号系统；</a:t>
            </a:r>
            <a:endParaRPr lang="en-US" altLang="zh-CN" dirty="0" smtClean="0"/>
          </a:p>
          <a:p>
            <a:pPr lvl="1">
              <a:defRPr/>
            </a:pPr>
            <a:r>
              <a:rPr lang="zh-CN" altLang="en-US" dirty="0" smtClean="0"/>
              <a:t>更需要及时、不间断的更新，保持其现势性，以确保航行安全。</a:t>
            </a:r>
            <a:endParaRPr lang="zh-CN" altLang="en-US" dirty="0"/>
          </a:p>
        </p:txBody>
      </p:sp>
      <p:sp>
        <p:nvSpPr>
          <p:cNvPr id="2253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DA180D84-FC6A-4DF6-82B1-EBE25FE16984}" type="slidenum">
              <a:rPr lang="en-US" altLang="zh-CN">
                <a:solidFill>
                  <a:srgbClr val="000000"/>
                </a:solidFill>
              </a:rPr>
              <a:pPr eaLnBrk="1" hangingPunct="1"/>
              <a:t>7</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8351837" cy="5545137"/>
          </a:xfrm>
          <a:ln>
            <a:solidFill>
              <a:schemeClr val="accent1"/>
            </a:solidFill>
          </a:ln>
        </p:spPr>
        <p:txBody>
          <a:bodyPr/>
          <a:lstStyle/>
          <a:p>
            <a:pPr marL="0" indent="0">
              <a:lnSpc>
                <a:spcPct val="150000"/>
              </a:lnSpc>
              <a:buFont typeface="Wingdings" panose="05000000000000000000" pitchFamily="2" charset="2"/>
              <a:buNone/>
              <a:defRPr/>
            </a:pPr>
            <a:r>
              <a:rPr lang="zh-CN" altLang="en-US" dirty="0" smtClean="0"/>
              <a:t>海图的特点（</a:t>
            </a:r>
            <a:r>
              <a:rPr lang="en-US" altLang="zh-CN" dirty="0"/>
              <a:t>3</a:t>
            </a:r>
            <a:r>
              <a:rPr lang="zh-CN" altLang="en-US" dirty="0" smtClean="0"/>
              <a:t>）：</a:t>
            </a:r>
            <a:endParaRPr lang="en-US" altLang="zh-CN" dirty="0" smtClean="0"/>
          </a:p>
          <a:p>
            <a:pPr>
              <a:lnSpc>
                <a:spcPct val="150000"/>
              </a:lnSpc>
              <a:defRPr/>
            </a:pPr>
            <a:r>
              <a:rPr lang="zh-CN" altLang="en-US" sz="2400" dirty="0" smtClean="0"/>
              <a:t>海洋地形测量的常规方法是利用船艇进行海洋水深测量；</a:t>
            </a:r>
            <a:endParaRPr lang="en-US" altLang="zh-CN" sz="2400" dirty="0" smtClean="0"/>
          </a:p>
          <a:p>
            <a:pPr>
              <a:lnSpc>
                <a:spcPct val="150000"/>
              </a:lnSpc>
              <a:defRPr/>
            </a:pPr>
            <a:r>
              <a:rPr lang="zh-CN" altLang="en-US" sz="2400" dirty="0"/>
              <a:t>海洋</a:t>
            </a:r>
            <a:r>
              <a:rPr lang="zh-CN" altLang="en-US" sz="2400" dirty="0" smtClean="0"/>
              <a:t>地形测量主要采用声学仪器和</a:t>
            </a:r>
            <a:r>
              <a:rPr lang="en-US" altLang="zh-CN" sz="2400" dirty="0" smtClean="0"/>
              <a:t>GNSS</a:t>
            </a:r>
            <a:r>
              <a:rPr lang="zh-CN" altLang="en-US" sz="2400" dirty="0" smtClean="0"/>
              <a:t>定位系统。</a:t>
            </a:r>
            <a:endParaRPr lang="en-US" altLang="zh-CN" sz="2400" dirty="0" smtClean="0"/>
          </a:p>
          <a:p>
            <a:pPr>
              <a:defRPr/>
            </a:pPr>
            <a:endParaRPr lang="zh-CN" altLang="en-US" dirty="0"/>
          </a:p>
        </p:txBody>
      </p:sp>
      <p:sp>
        <p:nvSpPr>
          <p:cNvPr id="2355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C9EC580A-6B25-4249-819D-4C22A5B09625}" type="slidenum">
              <a:rPr lang="en-US" altLang="zh-CN">
                <a:solidFill>
                  <a:srgbClr val="000000"/>
                </a:solidFill>
              </a:rPr>
              <a:pPr eaLnBrk="1" hangingPunct="1"/>
              <a:t>8</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b="1" smtClean="0">
                <a:latin typeface="华文新魏" panose="02010800040101010101" pitchFamily="2" charset="-122"/>
              </a:rPr>
              <a:t>二、海图的主要内容</a:t>
            </a:r>
            <a:endParaRPr lang="zh-CN" altLang="en-US" smtClean="0">
              <a:latin typeface="华文新魏" panose="02010800040101010101" pitchFamily="2" charset="-122"/>
            </a:endParaRPr>
          </a:p>
        </p:txBody>
      </p:sp>
      <p:sp>
        <p:nvSpPr>
          <p:cNvPr id="24579" name="内容占位符 2"/>
          <p:cNvSpPr>
            <a:spLocks noGrp="1"/>
          </p:cNvSpPr>
          <p:nvPr>
            <p:ph idx="1"/>
          </p:nvPr>
        </p:nvSpPr>
        <p:spPr>
          <a:xfrm>
            <a:off x="900113" y="1052513"/>
            <a:ext cx="7993062" cy="5545137"/>
          </a:xfrm>
        </p:spPr>
        <p:txBody>
          <a:bodyPr/>
          <a:lstStyle/>
          <a:p>
            <a:pPr>
              <a:lnSpc>
                <a:spcPct val="150000"/>
              </a:lnSpc>
            </a:pPr>
            <a:r>
              <a:rPr lang="zh-CN" altLang="en-US" dirty="0" smtClean="0">
                <a:latin typeface="华文细黑" panose="02010600040101010101" pitchFamily="2" charset="-122"/>
              </a:rPr>
              <a:t>海图的内容可以划分成</a:t>
            </a:r>
            <a:r>
              <a:rPr lang="en-US" altLang="zh-CN" dirty="0" smtClean="0">
                <a:latin typeface="华文细黑" panose="02010600040101010101" pitchFamily="2" charset="-122"/>
              </a:rPr>
              <a:t>:</a:t>
            </a:r>
          </a:p>
          <a:p>
            <a:pPr lvl="1">
              <a:lnSpc>
                <a:spcPct val="150000"/>
              </a:lnSpc>
            </a:pPr>
            <a:r>
              <a:rPr lang="zh-CN" altLang="en-US" dirty="0" smtClean="0">
                <a:latin typeface="华文细黑" panose="02010600040101010101" pitchFamily="2" charset="-122"/>
              </a:rPr>
              <a:t>数学要素</a:t>
            </a:r>
            <a:endParaRPr lang="en-US" altLang="zh-CN" dirty="0" smtClean="0">
              <a:latin typeface="华文细黑" panose="02010600040101010101" pitchFamily="2" charset="-122"/>
            </a:endParaRPr>
          </a:p>
          <a:p>
            <a:pPr lvl="1">
              <a:lnSpc>
                <a:spcPct val="150000"/>
              </a:lnSpc>
            </a:pPr>
            <a:r>
              <a:rPr lang="zh-CN" altLang="en-US" dirty="0" smtClean="0">
                <a:latin typeface="华文细黑" panose="02010600040101010101" pitchFamily="2" charset="-122"/>
              </a:rPr>
              <a:t>图形要素</a:t>
            </a:r>
            <a:endParaRPr lang="en-US" altLang="zh-CN" dirty="0" smtClean="0">
              <a:latin typeface="华文细黑" panose="02010600040101010101" pitchFamily="2" charset="-122"/>
            </a:endParaRPr>
          </a:p>
          <a:p>
            <a:pPr lvl="1">
              <a:lnSpc>
                <a:spcPct val="150000"/>
              </a:lnSpc>
            </a:pPr>
            <a:r>
              <a:rPr lang="zh-CN" altLang="en-US" dirty="0" smtClean="0">
                <a:latin typeface="华文细黑" panose="02010600040101010101" pitchFamily="2" charset="-122"/>
              </a:rPr>
              <a:t>辅助要素</a:t>
            </a:r>
          </a:p>
          <a:p>
            <a:endParaRPr lang="en-US" altLang="zh-CN" dirty="0" smtClean="0">
              <a:latin typeface="华文细黑" panose="02010600040101010101" pitchFamily="2" charset="-122"/>
            </a:endParaRPr>
          </a:p>
          <a:p>
            <a:endParaRPr lang="zh-CN" altLang="en-US" dirty="0" smtClean="0">
              <a:latin typeface="华文细黑" panose="02010600040101010101" pitchFamily="2" charset="-122"/>
            </a:endParaRPr>
          </a:p>
        </p:txBody>
      </p:sp>
      <p:sp>
        <p:nvSpPr>
          <p:cNvPr id="2458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fld id="{2B26326C-85E2-436E-A6FA-5311CC7D76CC}" type="slidenum">
              <a:rPr lang="en-US" altLang="zh-CN">
                <a:solidFill>
                  <a:srgbClr val="000000"/>
                </a:solidFill>
              </a:rPr>
              <a:pPr eaLnBrk="1" hangingPunct="1"/>
              <a:t>9</a:t>
            </a:fld>
            <a:endParaRPr lang="en-US" altLang="zh-CN">
              <a:solidFill>
                <a:srgbClr val="000000"/>
              </a:solidFill>
            </a:endParaRPr>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gps课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Times New Roman"/>
        <a:ea typeface="华文新魏"/>
        <a:cs typeface=""/>
      </a:majorFont>
      <a:minorFont>
        <a:latin typeface="Candara"/>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2555</TotalTime>
  <Words>3884</Words>
  <Application>Microsoft Office PowerPoint</Application>
  <PresentationFormat>全屏显示(4:3)</PresentationFormat>
  <Paragraphs>397</Paragraphs>
  <Slides>59</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59</vt:i4>
      </vt:variant>
    </vt:vector>
  </HeadingPairs>
  <TitlesOfParts>
    <vt:vector size="70" baseType="lpstr">
      <vt:lpstr>华文楷体</vt:lpstr>
      <vt:lpstr>华文细黑</vt:lpstr>
      <vt:lpstr>华文新魏</vt:lpstr>
      <vt:lpstr>宋体</vt:lpstr>
      <vt:lpstr>Arial</vt:lpstr>
      <vt:lpstr>Calibri</vt:lpstr>
      <vt:lpstr>Candara</vt:lpstr>
      <vt:lpstr>Times New Roman</vt:lpstr>
      <vt:lpstr>Wingdings</vt:lpstr>
      <vt:lpstr>Wingdings 2</vt:lpstr>
      <vt:lpstr>gps课件模板</vt:lpstr>
      <vt:lpstr>海洋测绘</vt:lpstr>
      <vt:lpstr>第九章  海图绘制</vt:lpstr>
      <vt:lpstr>本章内容</vt:lpstr>
      <vt:lpstr>一、绪论</vt:lpstr>
      <vt:lpstr>PowerPoint 演示文稿</vt:lpstr>
      <vt:lpstr>PowerPoint 演示文稿</vt:lpstr>
      <vt:lpstr>PowerPoint 演示文稿</vt:lpstr>
      <vt:lpstr>PowerPoint 演示文稿</vt:lpstr>
      <vt:lpstr>二、海图的主要内容</vt:lpstr>
      <vt:lpstr>PowerPoint 演示文稿</vt:lpstr>
      <vt:lpstr>PowerPoint 演示文稿</vt:lpstr>
      <vt:lpstr>PowerPoint 演示文稿</vt:lpstr>
      <vt:lpstr>三、海图的类别划分 </vt:lpstr>
      <vt:lpstr>PowerPoint 演示文稿</vt:lpstr>
      <vt:lpstr>PowerPoint 演示文稿</vt:lpstr>
      <vt:lpstr>PowerPoint 演示文稿</vt:lpstr>
      <vt:lpstr>四、海图的数学基础</vt:lpstr>
      <vt:lpstr>PowerPoint 演示文稿</vt:lpstr>
      <vt:lpstr>**************************</vt:lpstr>
      <vt:lpstr>海图的投影选择</vt:lpstr>
      <vt:lpstr>通用海图的投影选择：</vt:lpstr>
      <vt:lpstr>航海图的投影选择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五、海图的分幅和编号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六、海图符号及要素表示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七、海图生产</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海洋测绘</dc:title>
  <dc:creator>zyl</dc:creator>
  <cp:lastModifiedBy>郑mouse</cp:lastModifiedBy>
  <cp:revision>96</cp:revision>
  <dcterms:created xsi:type="dcterms:W3CDTF">2014-11-15T09:15:54Z</dcterms:created>
  <dcterms:modified xsi:type="dcterms:W3CDTF">2020-10-05T14:47:39Z</dcterms:modified>
</cp:coreProperties>
</file>